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22" r:id="rId2"/>
    <p:sldId id="351" r:id="rId3"/>
    <p:sldId id="345" r:id="rId4"/>
    <p:sldId id="346" r:id="rId5"/>
    <p:sldId id="571" r:id="rId6"/>
    <p:sldId id="572" r:id="rId7"/>
    <p:sldId id="347" r:id="rId8"/>
    <p:sldId id="573" r:id="rId9"/>
    <p:sldId id="348" r:id="rId10"/>
    <p:sldId id="336" r:id="rId11"/>
    <p:sldId id="350" r:id="rId12"/>
    <p:sldId id="447" r:id="rId13"/>
    <p:sldId id="575" r:id="rId14"/>
    <p:sldId id="576" r:id="rId15"/>
    <p:sldId id="577" r:id="rId16"/>
    <p:sldId id="393" r:id="rId17"/>
    <p:sldId id="400" r:id="rId18"/>
    <p:sldId id="578" r:id="rId19"/>
    <p:sldId id="459" r:id="rId20"/>
    <p:sldId id="401" r:id="rId21"/>
    <p:sldId id="460" r:id="rId22"/>
    <p:sldId id="402" r:id="rId23"/>
    <p:sldId id="489" r:id="rId24"/>
    <p:sldId id="470" r:id="rId25"/>
    <p:sldId id="476" r:id="rId26"/>
    <p:sldId id="478" r:id="rId27"/>
    <p:sldId id="408" r:id="rId28"/>
    <p:sldId id="461" r:id="rId29"/>
    <p:sldId id="409" r:id="rId30"/>
    <p:sldId id="479" r:id="rId31"/>
    <p:sldId id="480" r:id="rId32"/>
    <p:sldId id="481" r:id="rId33"/>
    <p:sldId id="482" r:id="rId34"/>
    <p:sldId id="570" r:id="rId35"/>
    <p:sldId id="297" r:id="rId36"/>
  </p:sldIdLst>
  <p:sldSz cx="12190413" cy="6859588"/>
  <p:notesSz cx="6858000" cy="9144000"/>
  <p:embeddedFontLst>
    <p:embeddedFont>
      <p:font typeface="굴림체" panose="020B0609000101010101" pitchFamily="49" charset="-127"/>
      <p:regular r:id="rId39"/>
    </p:embeddedFont>
    <p:embeddedFont>
      <p:font typeface="Malgun Gothic" panose="020B0503020000020004" pitchFamily="34" charset="-127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Cambria Math" panose="02040503050406030204" pitchFamily="18" charset="0"/>
      <p:regular r:id="rId48"/>
    </p:embeddedFont>
    <p:embeddedFont>
      <p:font typeface="Noto Sans" panose="020B0502040504020204" pitchFamily="34" charset="0"/>
      <p:regular r:id="rId49"/>
      <p:bold r:id="rId50"/>
      <p:italic r:id="rId51"/>
      <p:boldItalic r:id="rId52"/>
    </p:embeddedFont>
    <p:embeddedFont>
      <p:font typeface="Verdana" panose="020B0604030504040204" pitchFamily="34" charset="0"/>
      <p:regular r:id="rId53"/>
      <p:bold r:id="rId54"/>
      <p:italic r:id="rId55"/>
      <p:boldItalic r:id="rId56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7FE"/>
    <a:srgbClr val="010E54"/>
    <a:srgbClr val="03ECFF"/>
    <a:srgbClr val="17293D"/>
    <a:srgbClr val="1C89DB"/>
    <a:srgbClr val="CE9552"/>
    <a:srgbClr val="FF6100"/>
    <a:srgbClr val="BDDAEA"/>
    <a:srgbClr val="140D3B"/>
    <a:srgbClr val="F4A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82844" autoAdjust="0"/>
  </p:normalViewPr>
  <p:slideViewPr>
    <p:cSldViewPr>
      <p:cViewPr varScale="1">
        <p:scale>
          <a:sx n="91" d="100"/>
          <a:sy n="91" d="100"/>
        </p:scale>
        <p:origin x="1560" y="78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-56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811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916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831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543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726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77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79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BFS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994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DFS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492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baseline="0" dirty="0">
                <a:latin typeface="Times-Roman"/>
              </a:rPr>
              <a:t>Intelligent agents are supposed to maximize their performance measure</a:t>
            </a:r>
            <a:r>
              <a:rPr lang="tr-TR" sz="1400" b="0" i="0" u="none" strike="noStrike" baseline="0" dirty="0">
                <a:latin typeface="Times-Roman"/>
              </a:rPr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168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365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  <a:p>
            <a:r>
              <a:rPr lang="tr-TR" dirty="0" err="1"/>
              <a:t>Search</a:t>
            </a:r>
            <a:r>
              <a:rPr lang="tr-TR" dirty="0"/>
              <a:t> </a:t>
            </a:r>
            <a:r>
              <a:rPr lang="tr-TR" dirty="0" err="1"/>
              <a:t>Problems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models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solving</a:t>
            </a:r>
            <a:r>
              <a:rPr lang="tr-TR" dirty="0"/>
              <a:t> </a:t>
            </a:r>
            <a:r>
              <a:rPr lang="tr-TR" dirty="0" err="1"/>
              <a:t>problems</a:t>
            </a:r>
            <a:r>
              <a:rPr lang="tr-TR" dirty="0"/>
              <a:t>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967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  <a:p>
            <a:r>
              <a:rPr lang="tr-TR" dirty="0" err="1"/>
              <a:t>Search</a:t>
            </a:r>
            <a:r>
              <a:rPr lang="tr-TR" dirty="0"/>
              <a:t> </a:t>
            </a:r>
            <a:r>
              <a:rPr lang="tr-TR" dirty="0" err="1"/>
              <a:t>Problems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models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solving</a:t>
            </a:r>
            <a:r>
              <a:rPr lang="tr-TR" dirty="0"/>
              <a:t> </a:t>
            </a:r>
            <a:r>
              <a:rPr lang="tr-TR" dirty="0" err="1"/>
              <a:t>problems</a:t>
            </a:r>
            <a:r>
              <a:rPr lang="tr-TR" dirty="0"/>
              <a:t>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126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406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690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8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353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771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66E1F538-CD17-4FEB-9F3C-904332F06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735166" y="5540319"/>
            <a:ext cx="4968552" cy="8418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3ECF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735166" y="3501802"/>
            <a:ext cx="6264696" cy="219005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B7BB045-7E42-4329-98F9-9E7A1CE66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8515" cy="685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2023-10-16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522697" y="1557586"/>
            <a:ext cx="9145016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2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0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7" r:id="rId5"/>
    <p:sldLayoutId id="2147483658" r:id="rId6"/>
    <p:sldLayoutId id="2147483659" r:id="rId7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463358" y="6238106"/>
            <a:ext cx="4608512" cy="504056"/>
          </a:xfrm>
        </p:spPr>
        <p:txBody>
          <a:bodyPr/>
          <a:lstStyle/>
          <a:p>
            <a:pPr algn="r"/>
            <a:r>
              <a:rPr lang="tr-TR" altLang="ko-KR" sz="2000" b="1" dirty="0">
                <a:latin typeface="+mn-lt"/>
              </a:rPr>
              <a:t>Asst.Prof.Dr. Murat ŞİMŞEK</a:t>
            </a:r>
            <a:endParaRPr lang="en-US" altLang="ko-KR" sz="2000" b="1" dirty="0">
              <a:latin typeface="+mn-lt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0"/>
            <a:ext cx="12071870" cy="3573810"/>
          </a:xfrm>
        </p:spPr>
        <p:txBody>
          <a:bodyPr/>
          <a:lstStyle/>
          <a:p>
            <a:pPr algn="r"/>
            <a:r>
              <a:rPr lang="tr-T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CENG401</a:t>
            </a:r>
            <a:br>
              <a:rPr lang="tr-TR" dirty="0"/>
            </a:br>
            <a:r>
              <a:rPr lang="tr-TR" dirty="0"/>
              <a:t>MACHINE LEARNING </a:t>
            </a:r>
            <a:br>
              <a:rPr lang="tr-TR" dirty="0"/>
            </a:br>
            <a:r>
              <a:rPr lang="tr-TR" dirty="0"/>
              <a:t>AND </a:t>
            </a:r>
            <a:br>
              <a:rPr lang="tr-TR" dirty="0"/>
            </a:br>
            <a:r>
              <a:rPr lang="tr-TR" dirty="0"/>
              <a:t>ARTIFICIAL </a:t>
            </a:r>
            <a:br>
              <a:rPr lang="tr-TR" dirty="0"/>
            </a:br>
            <a:r>
              <a:rPr lang="tr-TR" dirty="0"/>
              <a:t>INTELLIGENCE</a:t>
            </a:r>
            <a:endParaRPr lang="ko-KR" altLang="en-US" b="1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88247309-9B63-0D00-68BD-04A74CFF7F96}"/>
              </a:ext>
            </a:extLst>
          </p:cNvPr>
          <p:cNvSpPr txBox="1"/>
          <p:nvPr/>
        </p:nvSpPr>
        <p:spPr>
          <a:xfrm>
            <a:off x="262558" y="117426"/>
            <a:ext cx="409791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>
                <a:solidFill>
                  <a:schemeClr val="bg1"/>
                </a:solidFill>
              </a:rPr>
              <a:t>WEEK-3</a:t>
            </a:r>
          </a:p>
          <a:p>
            <a:r>
              <a:rPr lang="tr-TR" sz="3600" b="1" dirty="0">
                <a:solidFill>
                  <a:schemeClr val="bg1"/>
                </a:solidFill>
              </a:rPr>
              <a:t>INTELLIGENT AGENTS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Search</a:t>
            </a:r>
            <a:r>
              <a:rPr lang="tr-TR" altLang="ko-KR" dirty="0"/>
              <a:t> Problem</a:t>
            </a:r>
            <a:endParaRPr lang="ko-KR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28AAD39-6CF8-1AFF-1717-AA94CADA97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485900"/>
            <a:ext cx="11102975" cy="5184254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+mj-lt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+mj-lt"/>
              </a:rPr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tr-TR" sz="2400" dirty="0">
              <a:latin typeface="+mj-lt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+mj-lt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+mj-lt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+mj-lt"/>
              </a:rPr>
              <a:t>A successor function</a:t>
            </a:r>
            <a:r>
              <a:rPr lang="tr-TR" sz="2400" dirty="0">
                <a:latin typeface="+mj-lt"/>
              </a:rPr>
              <a:t> </a:t>
            </a:r>
            <a:endParaRPr lang="en-US" sz="2400" dirty="0">
              <a:latin typeface="+mj-lt"/>
            </a:endParaRP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>
                <a:latin typeface="+mj-lt"/>
              </a:rPr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+mj-lt"/>
            </a:endParaRPr>
          </a:p>
          <a:p>
            <a:pPr lvl="1" eaLnBrk="1" hangingPunct="1">
              <a:lnSpc>
                <a:spcPct val="80000"/>
              </a:lnSpc>
            </a:pPr>
            <a:endParaRPr lang="tr-TR" sz="2400" dirty="0">
              <a:latin typeface="+mj-lt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+mj-lt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+mj-lt"/>
              </a:rPr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+mj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</a:t>
            </a:r>
            <a:r>
              <a:rPr lang="tr-TR" sz="2800" dirty="0"/>
              <a:t> (final) </a:t>
            </a:r>
            <a:r>
              <a:rPr lang="en-US" sz="2800" dirty="0"/>
              <a:t>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8A48C-A7A6-86C7-6E4B-C620A5449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6AC31E-6F04-E6F6-4E3C-4F8E1405A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1F3A99-93EC-D811-AFAE-4CD44DBA2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612721-1910-AE73-F4CB-DA1934DA4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3D02B-4CFF-C0D7-6287-7C08CAB4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1F646-A361-486C-E057-B3069ED19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3D9B49-AC11-DCFF-66C8-0919B2BC5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3371E5-05E4-21C6-DA3D-1A706746D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3DCEF-A31F-F4A1-8047-49653C894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D58273-C8D6-CDF3-4B08-B5516129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Line 14">
            <a:extLst>
              <a:ext uri="{FF2B5EF4-FFF2-40B4-BE49-F238E27FC236}">
                <a16:creationId xmlns:a16="http://schemas.microsoft.com/office/drawing/2014/main" id="{DF51DF8D-5F55-DE39-B511-BF6C86C30C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" name="Line 15">
            <a:extLst>
              <a:ext uri="{FF2B5EF4-FFF2-40B4-BE49-F238E27FC236}">
                <a16:creationId xmlns:a16="http://schemas.microsoft.com/office/drawing/2014/main" id="{FB39C6AE-0821-DF03-59AA-C13B813427C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" name="Text Box 16">
            <a:extLst>
              <a:ext uri="{FF2B5EF4-FFF2-40B4-BE49-F238E27FC236}">
                <a16:creationId xmlns:a16="http://schemas.microsoft.com/office/drawing/2014/main" id="{D2A01359-B9B6-BB91-4993-F782DD04D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“N”, </a:t>
            </a:r>
            <a:r>
              <a:rPr lang="tr-TR" dirty="0">
                <a:latin typeface="Calibri" pitchFamily="34" charset="0"/>
              </a:rPr>
              <a:t>2</a:t>
            </a:r>
            <a:r>
              <a:rPr lang="en-US" dirty="0">
                <a:latin typeface="Calibri" pitchFamily="34" charset="0"/>
              </a:rPr>
              <a:t>.0</a:t>
            </a: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8A78C82A-0231-F4B5-AF0D-981E7F578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</a:t>
            </a:r>
            <a:r>
              <a:rPr lang="tr-TR" dirty="0">
                <a:latin typeface="Calibri" pitchFamily="34" charset="0"/>
              </a:rPr>
              <a:t>2</a:t>
            </a:r>
            <a:r>
              <a:rPr lang="en-US" dirty="0">
                <a:latin typeface="Calibri" pitchFamily="34" charset="0"/>
              </a:rPr>
              <a:t>.0</a:t>
            </a:r>
          </a:p>
        </p:txBody>
      </p:sp>
    </p:spTree>
    <p:extLst>
      <p:ext uri="{BB962C8B-B14F-4D97-AF65-F5344CB8AC3E}">
        <p14:creationId xmlns:p14="http://schemas.microsoft.com/office/powerpoint/2010/main" val="30262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State Space?</a:t>
            </a:r>
            <a:endParaRPr lang="ko-KR" altLang="en-US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F670C398-D936-6620-4601-3DFAFE65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6" y="1413570"/>
            <a:ext cx="10971372" cy="48245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tr-TR" altLang="en-US" sz="2800" i="0" dirty="0">
              <a:latin typeface="Times-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 sz="3200" dirty="0"/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B2825295-3DC5-ED14-8EFB-B441209A95DB}"/>
              </a:ext>
            </a:extLst>
          </p:cNvPr>
          <p:cNvSpPr/>
          <p:nvPr/>
        </p:nvSpPr>
        <p:spPr>
          <a:xfrm>
            <a:off x="1219041" y="3694559"/>
            <a:ext cx="9828520" cy="3047603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2" rIns="91420" bIns="45712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D0B425DA-0221-9490-04A7-37608DFB6AF9}"/>
              </a:ext>
            </a:extLst>
          </p:cNvPr>
          <p:cNvSpPr/>
          <p:nvPr/>
        </p:nvSpPr>
        <p:spPr>
          <a:xfrm>
            <a:off x="1219044" y="1462828"/>
            <a:ext cx="9828521" cy="2003164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2" rIns="91420" bIns="45712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771E15-84DF-B107-E1F9-715C1266518E}"/>
              </a:ext>
            </a:extLst>
          </p:cNvPr>
          <p:cNvSpPr txBox="1">
            <a:spLocks/>
          </p:cNvSpPr>
          <p:nvPr/>
        </p:nvSpPr>
        <p:spPr>
          <a:xfrm>
            <a:off x="1599991" y="4275508"/>
            <a:ext cx="4038074" cy="241268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Problem: Pathing</a:t>
            </a:r>
          </a:p>
          <a:p>
            <a:pPr lvl="1"/>
            <a:r>
              <a:rPr lang="en-US" sz="2000"/>
              <a:t>States: (x,y) location</a:t>
            </a:r>
          </a:p>
          <a:p>
            <a:pPr lvl="1"/>
            <a:r>
              <a:rPr lang="en-US" sz="2000"/>
              <a:t>Actions: NSEW</a:t>
            </a:r>
          </a:p>
          <a:p>
            <a:pPr lvl="1"/>
            <a:r>
              <a:rPr lang="en-US" sz="2000"/>
              <a:t>Successor: update location only</a:t>
            </a:r>
          </a:p>
          <a:p>
            <a:pPr lvl="1"/>
            <a:r>
              <a:rPr lang="en-US" sz="2000"/>
              <a:t>Goal test: is (x,y)=END</a:t>
            </a:r>
            <a:endParaRPr lang="en-US" sz="2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DE0853-289E-7C92-A9C9-48B6A17FFB1D}"/>
              </a:ext>
            </a:extLst>
          </p:cNvPr>
          <p:cNvSpPr txBox="1">
            <a:spLocks/>
          </p:cNvSpPr>
          <p:nvPr/>
        </p:nvSpPr>
        <p:spPr>
          <a:xfrm>
            <a:off x="6476156" y="4283450"/>
            <a:ext cx="3961884" cy="240475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7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Problem: Eat-All-Dots</a:t>
            </a:r>
          </a:p>
          <a:p>
            <a:pPr lvl="1"/>
            <a:r>
              <a:rPr lang="en-US" dirty="0"/>
              <a:t>States: {(</a:t>
            </a:r>
            <a:r>
              <a:rPr lang="en-US" dirty="0" err="1"/>
              <a:t>x,y</a:t>
            </a:r>
            <a:r>
              <a:rPr lang="en-US" dirty="0"/>
              <a:t>), dot </a:t>
            </a:r>
            <a:r>
              <a:rPr lang="en-US" dirty="0" err="1"/>
              <a:t>booleans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Actions: NSEW</a:t>
            </a:r>
          </a:p>
          <a:p>
            <a:pPr lvl="1"/>
            <a:r>
              <a:rPr lang="en-US" dirty="0"/>
              <a:t>Successor: update location and possibly a dot </a:t>
            </a:r>
            <a:r>
              <a:rPr lang="en-US" dirty="0" err="1"/>
              <a:t>boolean</a:t>
            </a:r>
            <a:endParaRPr lang="en-US" dirty="0"/>
          </a:p>
          <a:p>
            <a:pPr lvl="1"/>
            <a:r>
              <a:rPr lang="en-US" dirty="0"/>
              <a:t>Goal test: dots all false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F54AE0CE-E95C-FAAC-1EC4-8E09627F9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042" y="1542137"/>
            <a:ext cx="9752330" cy="4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0" tIns="45712" rIns="91420" bIns="45712">
            <a:spAutoFit/>
          </a:bodyPr>
          <a:lstStyle/>
          <a:p>
            <a:pPr algn="ctr"/>
            <a:r>
              <a:rPr lang="en-US" dirty="0">
                <a:latin typeface="Calibri" pitchFamily="34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dirty="0">
                <a:latin typeface="Calibri" pitchFamily="34" charset="0"/>
              </a:rPr>
              <a:t> includes every last detail of the environment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8F8AC6B-D489-0ACD-A4DD-C1D60438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124" y="1942188"/>
            <a:ext cx="4952355" cy="1397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39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uiExpand="1" build="p"/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Sizes?</a:t>
            </a:r>
            <a:endParaRPr lang="ko-KR" alt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A23EC0F-C0BA-86A2-EAD3-736C2CC62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0" y="1485578"/>
            <a:ext cx="5942826" cy="4525374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dirty="0"/>
              <a:t>Agent positions: 120</a:t>
            </a:r>
          </a:p>
          <a:p>
            <a:pPr lvl="1"/>
            <a:r>
              <a:rPr lang="en-US" dirty="0"/>
              <a:t>Food count: 30</a:t>
            </a:r>
          </a:p>
          <a:p>
            <a:pPr lvl="1"/>
            <a:r>
              <a:rPr lang="en-US" dirty="0"/>
              <a:t>Ghost positions: 12</a:t>
            </a:r>
          </a:p>
          <a:p>
            <a:pPr lvl="1"/>
            <a:r>
              <a:rPr lang="en-US" dirty="0"/>
              <a:t>Agent facing: NSEW</a:t>
            </a:r>
            <a:br>
              <a:rPr lang="en-US" dirty="0"/>
            </a:br>
            <a:endParaRPr lang="en-US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	120x(2</a:t>
            </a:r>
            <a:r>
              <a:rPr lang="en-US" baseline="30000" dirty="0"/>
              <a:t>30</a:t>
            </a:r>
            <a:r>
              <a:rPr lang="en-US" dirty="0"/>
              <a:t>)x(12</a:t>
            </a:r>
            <a:r>
              <a:rPr lang="en-US" baseline="30000" dirty="0"/>
              <a:t>2</a:t>
            </a:r>
            <a:r>
              <a:rPr lang="en-US" dirty="0"/>
              <a:t>)x4</a:t>
            </a:r>
          </a:p>
          <a:p>
            <a:pPr lvl="1"/>
            <a:r>
              <a:rPr lang="en-US" dirty="0"/>
              <a:t>States for </a:t>
            </a:r>
            <a:r>
              <a:rPr lang="en-US" dirty="0" err="1"/>
              <a:t>pathing</a:t>
            </a:r>
            <a:r>
              <a:rPr lang="en-US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	120</a:t>
            </a:r>
          </a:p>
          <a:p>
            <a:pPr lvl="1"/>
            <a:r>
              <a:rPr lang="en-US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	120x(2</a:t>
            </a:r>
            <a:r>
              <a:rPr lang="en-US" baseline="30000" dirty="0"/>
              <a:t>30</a:t>
            </a:r>
            <a:r>
              <a:rPr lang="en-US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15" name="Picture 3" descr="Z:\Shared with PC\boxSearch.png">
            <a:extLst>
              <a:ext uri="{FF2B5EF4-FFF2-40B4-BE49-F238E27FC236}">
                <a16:creationId xmlns:a16="http://schemas.microsoft.com/office/drawing/2014/main" id="{ECE67DC5-C5CB-68A0-5C8F-0FB427474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2350" y="1905994"/>
            <a:ext cx="4030138" cy="4096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667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Graphs</a:t>
            </a:r>
            <a:endParaRPr lang="ko-KR" altLang="en-US" dirty="0"/>
          </a:p>
        </p:txBody>
      </p:sp>
      <p:grpSp>
        <p:nvGrpSpPr>
          <p:cNvPr id="36" name="Group 4">
            <a:extLst>
              <a:ext uri="{FF2B5EF4-FFF2-40B4-BE49-F238E27FC236}">
                <a16:creationId xmlns:a16="http://schemas.microsoft.com/office/drawing/2014/main" id="{94E4457E-56AF-7EFE-941B-10713B635788}"/>
              </a:ext>
            </a:extLst>
          </p:cNvPr>
          <p:cNvGrpSpPr>
            <a:grpSpLocks/>
          </p:cNvGrpSpPr>
          <p:nvPr/>
        </p:nvGrpSpPr>
        <p:grpSpPr bwMode="auto">
          <a:xfrm>
            <a:off x="2350790" y="1988130"/>
            <a:ext cx="6768752" cy="3096344"/>
            <a:chOff x="336" y="576"/>
            <a:chExt cx="4848" cy="2784"/>
          </a:xfrm>
        </p:grpSpPr>
        <p:sp>
          <p:nvSpPr>
            <p:cNvPr id="37" name="AutoShape 5">
              <a:extLst>
                <a:ext uri="{FF2B5EF4-FFF2-40B4-BE49-F238E27FC236}">
                  <a16:creationId xmlns:a16="http://schemas.microsoft.com/office/drawing/2014/main" id="{C6867937-F091-E152-9238-D1F64C25F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38" name="AutoShape 6">
              <a:extLst>
                <a:ext uri="{FF2B5EF4-FFF2-40B4-BE49-F238E27FC236}">
                  <a16:creationId xmlns:a16="http://schemas.microsoft.com/office/drawing/2014/main" id="{DE1FC4FF-C9B4-F170-2B61-962B61BC2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39" name="AutoShape 7">
              <a:extLst>
                <a:ext uri="{FF2B5EF4-FFF2-40B4-BE49-F238E27FC236}">
                  <a16:creationId xmlns:a16="http://schemas.microsoft.com/office/drawing/2014/main" id="{733105AF-8458-DDF7-07CD-B50A7C807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40" name="AutoShape 8">
              <a:extLst>
                <a:ext uri="{FF2B5EF4-FFF2-40B4-BE49-F238E27FC236}">
                  <a16:creationId xmlns:a16="http://schemas.microsoft.com/office/drawing/2014/main" id="{FFA5DE90-95D7-38CB-BD70-A2522F6B6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41" name="AutoShape 9">
              <a:extLst>
                <a:ext uri="{FF2B5EF4-FFF2-40B4-BE49-F238E27FC236}">
                  <a16:creationId xmlns:a16="http://schemas.microsoft.com/office/drawing/2014/main" id="{D1E92628-D252-029B-2B6D-1FDBEC47C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42" name="AutoShape 10">
              <a:extLst>
                <a:ext uri="{FF2B5EF4-FFF2-40B4-BE49-F238E27FC236}">
                  <a16:creationId xmlns:a16="http://schemas.microsoft.com/office/drawing/2014/main" id="{000A0F7B-4594-D185-B338-9F858BC36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43" name="AutoShape 11">
              <a:extLst>
                <a:ext uri="{FF2B5EF4-FFF2-40B4-BE49-F238E27FC236}">
                  <a16:creationId xmlns:a16="http://schemas.microsoft.com/office/drawing/2014/main" id="{3DDD76F5-1D67-6153-4BD9-F98A15AC4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44" name="AutoShape 12">
              <a:extLst>
                <a:ext uri="{FF2B5EF4-FFF2-40B4-BE49-F238E27FC236}">
                  <a16:creationId xmlns:a16="http://schemas.microsoft.com/office/drawing/2014/main" id="{916E717E-8FCA-AFD6-8624-41DCAA0F7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45" name="AutoShape 13">
              <a:extLst>
                <a:ext uri="{FF2B5EF4-FFF2-40B4-BE49-F238E27FC236}">
                  <a16:creationId xmlns:a16="http://schemas.microsoft.com/office/drawing/2014/main" id="{5AD9C45C-517C-2203-039A-F46007356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46" name="AutoShape 14">
              <a:extLst>
                <a:ext uri="{FF2B5EF4-FFF2-40B4-BE49-F238E27FC236}">
                  <a16:creationId xmlns:a16="http://schemas.microsoft.com/office/drawing/2014/main" id="{3AA8720F-904E-5280-BEF5-2445AD8CB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47" name="AutoShape 15">
              <a:extLst>
                <a:ext uri="{FF2B5EF4-FFF2-40B4-BE49-F238E27FC236}">
                  <a16:creationId xmlns:a16="http://schemas.microsoft.com/office/drawing/2014/main" id="{C82F2D3E-BAC0-610E-ABA5-AFAE1D422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48" name="AutoShape 16">
              <a:extLst>
                <a:ext uri="{FF2B5EF4-FFF2-40B4-BE49-F238E27FC236}">
                  <a16:creationId xmlns:a16="http://schemas.microsoft.com/office/drawing/2014/main" id="{74DC097B-5112-5B65-582B-97D5EE91D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49" name="AutoShape 17">
              <a:extLst>
                <a:ext uri="{FF2B5EF4-FFF2-40B4-BE49-F238E27FC236}">
                  <a16:creationId xmlns:a16="http://schemas.microsoft.com/office/drawing/2014/main" id="{1B8BFEB1-2912-AEB4-AA1C-FDFE0E4952E7}"/>
                </a:ext>
              </a:extLst>
            </p:cNvPr>
            <p:cNvCxnSpPr>
              <a:cxnSpLocks noChangeShapeType="1"/>
              <a:stCxn id="37" idx="5"/>
              <a:endCxn id="41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50" name="AutoShape 18">
              <a:extLst>
                <a:ext uri="{FF2B5EF4-FFF2-40B4-BE49-F238E27FC236}">
                  <a16:creationId xmlns:a16="http://schemas.microsoft.com/office/drawing/2014/main" id="{2510B419-163D-A50B-3809-7F6D6C1E1013}"/>
                </a:ext>
              </a:extLst>
            </p:cNvPr>
            <p:cNvCxnSpPr>
              <a:cxnSpLocks noChangeShapeType="1"/>
              <a:stCxn id="41" idx="5"/>
              <a:endCxn id="42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51" name="AutoShape 19">
              <a:extLst>
                <a:ext uri="{FF2B5EF4-FFF2-40B4-BE49-F238E27FC236}">
                  <a16:creationId xmlns:a16="http://schemas.microsoft.com/office/drawing/2014/main" id="{C317D111-3B79-B855-4F3C-1B133EC02954}"/>
                </a:ext>
              </a:extLst>
            </p:cNvPr>
            <p:cNvCxnSpPr>
              <a:cxnSpLocks noChangeShapeType="1"/>
              <a:stCxn id="45" idx="3"/>
              <a:endCxn id="42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52" name="AutoShape 20">
              <a:extLst>
                <a:ext uri="{FF2B5EF4-FFF2-40B4-BE49-F238E27FC236}">
                  <a16:creationId xmlns:a16="http://schemas.microsoft.com/office/drawing/2014/main" id="{D3DB15C2-DA95-6897-0816-480EBBBC03BC}"/>
                </a:ext>
              </a:extLst>
            </p:cNvPr>
            <p:cNvCxnSpPr>
              <a:cxnSpLocks noChangeShapeType="1"/>
              <a:stCxn id="45" idx="2"/>
              <a:endCxn id="41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53" name="AutoShape 21">
              <a:extLst>
                <a:ext uri="{FF2B5EF4-FFF2-40B4-BE49-F238E27FC236}">
                  <a16:creationId xmlns:a16="http://schemas.microsoft.com/office/drawing/2014/main" id="{DED94E01-573C-2B77-22BB-354683612D8A}"/>
                </a:ext>
              </a:extLst>
            </p:cNvPr>
            <p:cNvCxnSpPr>
              <a:cxnSpLocks noChangeShapeType="1"/>
              <a:stCxn id="44" idx="4"/>
              <a:endCxn id="45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54" name="AutoShape 22">
              <a:extLst>
                <a:ext uri="{FF2B5EF4-FFF2-40B4-BE49-F238E27FC236}">
                  <a16:creationId xmlns:a16="http://schemas.microsoft.com/office/drawing/2014/main" id="{7EE014CB-29A0-AFB5-8F2C-CB2B65FA51B7}"/>
                </a:ext>
              </a:extLst>
            </p:cNvPr>
            <p:cNvCxnSpPr>
              <a:cxnSpLocks noChangeShapeType="1"/>
              <a:stCxn id="44" idx="5"/>
              <a:endCxn id="48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55" name="AutoShape 23">
              <a:extLst>
                <a:ext uri="{FF2B5EF4-FFF2-40B4-BE49-F238E27FC236}">
                  <a16:creationId xmlns:a16="http://schemas.microsoft.com/office/drawing/2014/main" id="{34DEADC6-C1D0-B36A-B6AF-FBE11C072863}"/>
                </a:ext>
              </a:extLst>
            </p:cNvPr>
            <p:cNvCxnSpPr>
              <a:cxnSpLocks noChangeShapeType="1"/>
              <a:stCxn id="48" idx="0"/>
              <a:endCxn id="47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56" name="AutoShape 24">
              <a:extLst>
                <a:ext uri="{FF2B5EF4-FFF2-40B4-BE49-F238E27FC236}">
                  <a16:creationId xmlns:a16="http://schemas.microsoft.com/office/drawing/2014/main" id="{76DCA956-2A86-43EE-92EE-0238974CFB0F}"/>
                </a:ext>
              </a:extLst>
            </p:cNvPr>
            <p:cNvCxnSpPr>
              <a:cxnSpLocks noChangeShapeType="1"/>
              <a:stCxn id="47" idx="0"/>
              <a:endCxn id="38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57" name="AutoShape 25">
              <a:extLst>
                <a:ext uri="{FF2B5EF4-FFF2-40B4-BE49-F238E27FC236}">
                  <a16:creationId xmlns:a16="http://schemas.microsoft.com/office/drawing/2014/main" id="{24C2813D-024C-67B7-D5B3-4323483EDE3A}"/>
                </a:ext>
              </a:extLst>
            </p:cNvPr>
            <p:cNvCxnSpPr>
              <a:cxnSpLocks noChangeShapeType="1"/>
              <a:stCxn id="37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58" name="AutoShape 26">
              <a:extLst>
                <a:ext uri="{FF2B5EF4-FFF2-40B4-BE49-F238E27FC236}">
                  <a16:creationId xmlns:a16="http://schemas.microsoft.com/office/drawing/2014/main" id="{F0469371-4CA9-B347-94A5-97D15868C432}"/>
                </a:ext>
              </a:extLst>
            </p:cNvPr>
            <p:cNvCxnSpPr>
              <a:cxnSpLocks noChangeShapeType="1"/>
              <a:stCxn id="39" idx="1"/>
              <a:endCxn id="40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59" name="AutoShape 27">
              <a:extLst>
                <a:ext uri="{FF2B5EF4-FFF2-40B4-BE49-F238E27FC236}">
                  <a16:creationId xmlns:a16="http://schemas.microsoft.com/office/drawing/2014/main" id="{FE93F0B9-87C6-D6D0-F9B3-C5D4132A9730}"/>
                </a:ext>
              </a:extLst>
            </p:cNvPr>
            <p:cNvCxnSpPr>
              <a:cxnSpLocks noChangeShapeType="1"/>
              <a:endCxn id="46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60" name="AutoShape 28">
              <a:extLst>
                <a:ext uri="{FF2B5EF4-FFF2-40B4-BE49-F238E27FC236}">
                  <a16:creationId xmlns:a16="http://schemas.microsoft.com/office/drawing/2014/main" id="{E7FC8DE3-8D9B-A900-38BF-1932315E7737}"/>
                </a:ext>
              </a:extLst>
            </p:cNvPr>
            <p:cNvCxnSpPr>
              <a:cxnSpLocks noChangeShapeType="1"/>
              <a:stCxn id="43" idx="2"/>
              <a:endCxn id="46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61" name="AutoShape 29">
              <a:extLst>
                <a:ext uri="{FF2B5EF4-FFF2-40B4-BE49-F238E27FC236}">
                  <a16:creationId xmlns:a16="http://schemas.microsoft.com/office/drawing/2014/main" id="{700BDB38-2A7E-14E4-F4A2-BA73DFAB9CF7}"/>
                </a:ext>
              </a:extLst>
            </p:cNvPr>
            <p:cNvCxnSpPr>
              <a:cxnSpLocks noChangeShapeType="1"/>
              <a:stCxn id="39" idx="7"/>
              <a:endCxn id="43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62" name="AutoShape 30">
              <a:extLst>
                <a:ext uri="{FF2B5EF4-FFF2-40B4-BE49-F238E27FC236}">
                  <a16:creationId xmlns:a16="http://schemas.microsoft.com/office/drawing/2014/main" id="{9CAD9C86-7CAB-30B8-F3B1-3AD4EA402B50}"/>
                </a:ext>
              </a:extLst>
            </p:cNvPr>
            <p:cNvCxnSpPr>
              <a:cxnSpLocks noChangeShapeType="1"/>
              <a:stCxn id="39" idx="6"/>
              <a:endCxn id="44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63" name="AutoShape 31">
              <a:extLst>
                <a:ext uri="{FF2B5EF4-FFF2-40B4-BE49-F238E27FC236}">
                  <a16:creationId xmlns:a16="http://schemas.microsoft.com/office/drawing/2014/main" id="{B12F4AF5-4D96-E14B-69E3-4A87F544432C}"/>
                </a:ext>
              </a:extLst>
            </p:cNvPr>
            <p:cNvCxnSpPr>
              <a:cxnSpLocks noChangeShapeType="1"/>
              <a:stCxn id="47" idx="1"/>
              <a:endCxn id="43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64" name="AutoShape 32">
              <a:extLst>
                <a:ext uri="{FF2B5EF4-FFF2-40B4-BE49-F238E27FC236}">
                  <a16:creationId xmlns:a16="http://schemas.microsoft.com/office/drawing/2014/main" id="{E39951AC-ED85-75DF-AEBA-58EF1DD9D36F}"/>
                </a:ext>
              </a:extLst>
            </p:cNvPr>
            <p:cNvCxnSpPr>
              <a:cxnSpLocks noChangeShapeType="1"/>
              <a:stCxn id="37" idx="6"/>
              <a:endCxn id="44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65" name="Text Box 33">
            <a:extLst>
              <a:ext uri="{FF2B5EF4-FFF2-40B4-BE49-F238E27FC236}">
                <a16:creationId xmlns:a16="http://schemas.microsoft.com/office/drawing/2014/main" id="{036A26BA-D9C9-FE68-22AA-34BA9C704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711" y="5477973"/>
            <a:ext cx="6898863" cy="40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0" tIns="45712" rIns="91420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search graph for a tiny search problem</a:t>
            </a:r>
          </a:p>
        </p:txBody>
      </p:sp>
    </p:spTree>
    <p:extLst>
      <p:ext uri="{BB962C8B-B14F-4D97-AF65-F5344CB8AC3E}">
        <p14:creationId xmlns:p14="http://schemas.microsoft.com/office/powerpoint/2010/main" val="3904466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Graphs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A08B34-1473-7511-1A48-97AF55BF0B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140" y="1658378"/>
            <a:ext cx="6323776" cy="4525374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400" dirty="0"/>
              <a:t>State space graph: A mathematical </a:t>
            </a:r>
            <a:r>
              <a:rPr lang="tr-TR" sz="2400" dirty="0"/>
              <a:t>       </a:t>
            </a:r>
            <a:r>
              <a:rPr lang="en-US" sz="2400" dirty="0"/>
              <a:t>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</a:t>
            </a:r>
            <a:r>
              <a:rPr lang="tr-TR" sz="1900" dirty="0"/>
              <a:t>    </a:t>
            </a:r>
            <a:r>
              <a:rPr lang="en-US" sz="1900" dirty="0"/>
              <a:t>only one)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sz="2400" dirty="0"/>
              <a:t>We can rarely build this full graph in </a:t>
            </a:r>
            <a:r>
              <a:rPr lang="tr-TR" sz="2400" dirty="0"/>
              <a:t>   </a:t>
            </a:r>
            <a:r>
              <a:rPr lang="en-US" sz="2400" dirty="0"/>
              <a:t>memory (it’s too big), but it’s a useful </a:t>
            </a:r>
            <a:r>
              <a:rPr lang="tr-TR" sz="2400" dirty="0"/>
              <a:t>    </a:t>
            </a:r>
            <a:r>
              <a:rPr lang="en-US" sz="2400" dirty="0"/>
              <a:t>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5" name="Group 98">
            <a:extLst>
              <a:ext uri="{FF2B5EF4-FFF2-40B4-BE49-F238E27FC236}">
                <a16:creationId xmlns:a16="http://schemas.microsoft.com/office/drawing/2014/main" id="{210EECB6-4190-36C1-9521-2BD8C0D00AC9}"/>
              </a:ext>
            </a:extLst>
          </p:cNvPr>
          <p:cNvGrpSpPr/>
          <p:nvPr/>
        </p:nvGrpSpPr>
        <p:grpSpPr>
          <a:xfrm>
            <a:off x="7009487" y="1220282"/>
            <a:ext cx="4876165" cy="5409496"/>
            <a:chOff x="7086600" y="1219200"/>
            <a:chExt cx="4876800" cy="5410200"/>
          </a:xfrm>
        </p:grpSpPr>
        <p:pic>
          <p:nvPicPr>
            <p:cNvPr id="6" name="Picture 11">
              <a:extLst>
                <a:ext uri="{FF2B5EF4-FFF2-40B4-BE49-F238E27FC236}">
                  <a16:creationId xmlns:a16="http://schemas.microsoft.com/office/drawing/2014/main" id="{CE5BC2DE-8792-84ED-4D9D-CDF871E6B6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12">
              <a:extLst>
                <a:ext uri="{FF2B5EF4-FFF2-40B4-BE49-F238E27FC236}">
                  <a16:creationId xmlns:a16="http://schemas.microsoft.com/office/drawing/2014/main" id="{129E2011-817D-1DCB-3152-7ECF55874D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CF30A98B-15C2-FB1E-EBE0-7EB6815AD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Line 14">
              <a:extLst>
                <a:ext uri="{FF2B5EF4-FFF2-40B4-BE49-F238E27FC236}">
                  <a16:creationId xmlns:a16="http://schemas.microsoft.com/office/drawing/2014/main" id="{25854437-6200-4732-532F-6D6314D633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10" name="Line 15">
              <a:extLst>
                <a:ext uri="{FF2B5EF4-FFF2-40B4-BE49-F238E27FC236}">
                  <a16:creationId xmlns:a16="http://schemas.microsoft.com/office/drawing/2014/main" id="{7C6E0CFE-DC48-76A1-7B2C-D14781E0DA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grpSp>
          <p:nvGrpSpPr>
            <p:cNvPr id="11" name="Group 49">
              <a:extLst>
                <a:ext uri="{FF2B5EF4-FFF2-40B4-BE49-F238E27FC236}">
                  <a16:creationId xmlns:a16="http://schemas.microsoft.com/office/drawing/2014/main" id="{C2B1462E-DF34-39DA-23EE-964ECDC09E7B}"/>
                </a:ext>
              </a:extLst>
            </p:cNvPr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95" name="Picture 11">
                <a:extLst>
                  <a:ext uri="{FF2B5EF4-FFF2-40B4-BE49-F238E27FC236}">
                    <a16:creationId xmlns:a16="http://schemas.microsoft.com/office/drawing/2014/main" id="{3214F1D2-C4B3-DA81-0E8B-5628EB30A50B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6" name="Rectangle 42">
                <a:extLst>
                  <a:ext uri="{FF2B5EF4-FFF2-40B4-BE49-F238E27FC236}">
                    <a16:creationId xmlns:a16="http://schemas.microsoft.com/office/drawing/2014/main" id="{1092A2E0-605F-52F6-7D7B-69B6D15F8A34}"/>
                  </a:ext>
                </a:extLst>
              </p:cNvPr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47">
              <a:extLst>
                <a:ext uri="{FF2B5EF4-FFF2-40B4-BE49-F238E27FC236}">
                  <a16:creationId xmlns:a16="http://schemas.microsoft.com/office/drawing/2014/main" id="{16234BB7-7587-82D5-CD04-70BB5B6AC1E3}"/>
                </a:ext>
              </a:extLst>
            </p:cNvPr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93" name="Picture 11">
                <a:extLst>
                  <a:ext uri="{FF2B5EF4-FFF2-40B4-BE49-F238E27FC236}">
                    <a16:creationId xmlns:a16="http://schemas.microsoft.com/office/drawing/2014/main" id="{7155A8AD-4840-2E04-FC49-B3E892C1E4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4" name="Rectangle 44">
                <a:extLst>
                  <a:ext uri="{FF2B5EF4-FFF2-40B4-BE49-F238E27FC236}">
                    <a16:creationId xmlns:a16="http://schemas.microsoft.com/office/drawing/2014/main" id="{CCF3C96C-C519-2CAE-F32C-D9110D7252D1}"/>
                  </a:ext>
                </a:extLst>
              </p:cNvPr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48">
              <a:extLst>
                <a:ext uri="{FF2B5EF4-FFF2-40B4-BE49-F238E27FC236}">
                  <a16:creationId xmlns:a16="http://schemas.microsoft.com/office/drawing/2014/main" id="{587317AE-9381-D9A6-93CF-4746D834911C}"/>
                </a:ext>
              </a:extLst>
            </p:cNvPr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91" name="Picture 12">
                <a:extLst>
                  <a:ext uri="{FF2B5EF4-FFF2-40B4-BE49-F238E27FC236}">
                    <a16:creationId xmlns:a16="http://schemas.microsoft.com/office/drawing/2014/main" id="{ACC9614C-5EA1-382D-2395-596CCCE55C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92" name="Rectangle 46">
                <a:extLst>
                  <a:ext uri="{FF2B5EF4-FFF2-40B4-BE49-F238E27FC236}">
                    <a16:creationId xmlns:a16="http://schemas.microsoft.com/office/drawing/2014/main" id="{F0925557-597D-3900-9843-9B27DB9833E7}"/>
                  </a:ext>
                </a:extLst>
              </p:cNvPr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1C603A71-50D8-944A-12D6-7D0C9EBDB8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44172F93-8845-A6E0-6B73-12C813213E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16" name="Line 14">
              <a:extLst>
                <a:ext uri="{FF2B5EF4-FFF2-40B4-BE49-F238E27FC236}">
                  <a16:creationId xmlns:a16="http://schemas.microsoft.com/office/drawing/2014/main" id="{1DDB46C8-0567-B533-B28F-58AECB2620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8A3C4BCA-FD86-475D-5B18-F5D08049FB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E5C81291-4376-D007-A04A-C7A677E6C7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grpSp>
          <p:nvGrpSpPr>
            <p:cNvPr id="19" name="Group 69">
              <a:extLst>
                <a:ext uri="{FF2B5EF4-FFF2-40B4-BE49-F238E27FC236}">
                  <a16:creationId xmlns:a16="http://schemas.microsoft.com/office/drawing/2014/main" id="{A3719C69-E0D3-BABC-9783-8F5995E02797}"/>
                </a:ext>
              </a:extLst>
            </p:cNvPr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78" name="Group 56">
                <a:extLst>
                  <a:ext uri="{FF2B5EF4-FFF2-40B4-BE49-F238E27FC236}">
                    <a16:creationId xmlns:a16="http://schemas.microsoft.com/office/drawing/2014/main" id="{2E7EAD19-0AC8-1581-E1CD-C5064DE0A06C}"/>
                  </a:ext>
                </a:extLst>
              </p:cNvPr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89" name="Picture 12">
                  <a:extLst>
                    <a:ext uri="{FF2B5EF4-FFF2-40B4-BE49-F238E27FC236}">
                      <a16:creationId xmlns:a16="http://schemas.microsoft.com/office/drawing/2014/main" id="{7EAA3D04-C92D-2E4D-B3DA-309C45205A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90" name="Rectangle 55">
                  <a:extLst>
                    <a:ext uri="{FF2B5EF4-FFF2-40B4-BE49-F238E27FC236}">
                      <a16:creationId xmlns:a16="http://schemas.microsoft.com/office/drawing/2014/main" id="{56B2E21A-733D-10F4-80BB-09FB2653B108}"/>
                    </a:ext>
                  </a:extLst>
                </p:cNvPr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9" name="Group 57">
                <a:extLst>
                  <a:ext uri="{FF2B5EF4-FFF2-40B4-BE49-F238E27FC236}">
                    <a16:creationId xmlns:a16="http://schemas.microsoft.com/office/drawing/2014/main" id="{AF0F3FD5-051A-8150-2F75-5F145D32A0D2}"/>
                  </a:ext>
                </a:extLst>
              </p:cNvPr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87" name="Picture 11">
                  <a:extLst>
                    <a:ext uri="{FF2B5EF4-FFF2-40B4-BE49-F238E27FC236}">
                      <a16:creationId xmlns:a16="http://schemas.microsoft.com/office/drawing/2014/main" id="{A6B81872-1B31-5E52-EA0D-712ED0007191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8" name="Rectangle 59">
                  <a:extLst>
                    <a:ext uri="{FF2B5EF4-FFF2-40B4-BE49-F238E27FC236}">
                      <a16:creationId xmlns:a16="http://schemas.microsoft.com/office/drawing/2014/main" id="{D7A9C5B7-40E2-D4C1-7712-8342E5205068}"/>
                    </a:ext>
                  </a:extLst>
                </p:cNvPr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0" name="Group 60">
                <a:extLst>
                  <a:ext uri="{FF2B5EF4-FFF2-40B4-BE49-F238E27FC236}">
                    <a16:creationId xmlns:a16="http://schemas.microsoft.com/office/drawing/2014/main" id="{CACB0BE1-C84C-22F7-A14E-C24F3DF31A74}"/>
                  </a:ext>
                </a:extLst>
              </p:cNvPr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85" name="Picture 11">
                  <a:extLst>
                    <a:ext uri="{FF2B5EF4-FFF2-40B4-BE49-F238E27FC236}">
                      <a16:creationId xmlns:a16="http://schemas.microsoft.com/office/drawing/2014/main" id="{0E5987D4-59B8-974A-F805-B5B77437F084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6" name="Rectangle 62">
                  <a:extLst>
                    <a:ext uri="{FF2B5EF4-FFF2-40B4-BE49-F238E27FC236}">
                      <a16:creationId xmlns:a16="http://schemas.microsoft.com/office/drawing/2014/main" id="{8F9CD742-44E2-97F0-6E0A-F39ECDAA5791}"/>
                    </a:ext>
                  </a:extLst>
                </p:cNvPr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1" name="Line 14">
                <a:extLst>
                  <a:ext uri="{FF2B5EF4-FFF2-40B4-BE49-F238E27FC236}">
                    <a16:creationId xmlns:a16="http://schemas.microsoft.com/office/drawing/2014/main" id="{843FCAF9-BCC7-C2D6-F7F7-138503206B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24" tIns="45712" rIns="91424" bIns="45712"/>
              <a:lstStyle/>
              <a:p>
                <a:endParaRPr lang="en-US"/>
              </a:p>
            </p:txBody>
          </p:sp>
          <p:sp>
            <p:nvSpPr>
              <p:cNvPr id="82" name="Line 14">
                <a:extLst>
                  <a:ext uri="{FF2B5EF4-FFF2-40B4-BE49-F238E27FC236}">
                    <a16:creationId xmlns:a16="http://schemas.microsoft.com/office/drawing/2014/main" id="{86E69FC6-6214-742A-F1AF-F708919C6B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24" tIns="45712" rIns="91424" bIns="45712"/>
              <a:lstStyle/>
              <a:p>
                <a:endParaRPr lang="en-US"/>
              </a:p>
            </p:txBody>
          </p:sp>
          <p:sp>
            <p:nvSpPr>
              <p:cNvPr id="83" name="Line 14">
                <a:extLst>
                  <a:ext uri="{FF2B5EF4-FFF2-40B4-BE49-F238E27FC236}">
                    <a16:creationId xmlns:a16="http://schemas.microsoft.com/office/drawing/2014/main" id="{1755AF8B-7D03-A34B-820F-11CC6C99F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24" tIns="45712" rIns="91424" bIns="45712"/>
              <a:lstStyle/>
              <a:p>
                <a:endParaRPr lang="en-US"/>
              </a:p>
            </p:txBody>
          </p:sp>
          <p:sp>
            <p:nvSpPr>
              <p:cNvPr id="84" name="Line 14">
                <a:extLst>
                  <a:ext uri="{FF2B5EF4-FFF2-40B4-BE49-F238E27FC236}">
                    <a16:creationId xmlns:a16="http://schemas.microsoft.com/office/drawing/2014/main" id="{1A352CA5-44CA-2295-A3E0-F8C7A859E1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24" tIns="45712" rIns="91424" bIns="45712"/>
              <a:lstStyle/>
              <a:p>
                <a:endParaRPr lang="en-US"/>
              </a:p>
            </p:txBody>
          </p:sp>
        </p:grpSp>
        <p:grpSp>
          <p:nvGrpSpPr>
            <p:cNvPr id="20" name="Group 70">
              <a:extLst>
                <a:ext uri="{FF2B5EF4-FFF2-40B4-BE49-F238E27FC236}">
                  <a16:creationId xmlns:a16="http://schemas.microsoft.com/office/drawing/2014/main" id="{FC2ACA24-B3D3-AD3D-503B-24BF19A36B18}"/>
                </a:ext>
              </a:extLst>
            </p:cNvPr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35" name="Group 56">
                <a:extLst>
                  <a:ext uri="{FF2B5EF4-FFF2-40B4-BE49-F238E27FC236}">
                    <a16:creationId xmlns:a16="http://schemas.microsoft.com/office/drawing/2014/main" id="{B2E974D1-AD80-1CF2-DB91-085A262DC89C}"/>
                  </a:ext>
                </a:extLst>
              </p:cNvPr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76" name="Picture 12">
                  <a:extLst>
                    <a:ext uri="{FF2B5EF4-FFF2-40B4-BE49-F238E27FC236}">
                      <a16:creationId xmlns:a16="http://schemas.microsoft.com/office/drawing/2014/main" id="{290DDF68-1A13-F456-D1C8-3D50E3FF48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7" name="Rectangle 83">
                  <a:extLst>
                    <a:ext uri="{FF2B5EF4-FFF2-40B4-BE49-F238E27FC236}">
                      <a16:creationId xmlns:a16="http://schemas.microsoft.com/office/drawing/2014/main" id="{1FCDCD21-4B2C-B270-D189-0A291B403B40}"/>
                    </a:ext>
                  </a:extLst>
                </p:cNvPr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57">
                <a:extLst>
                  <a:ext uri="{FF2B5EF4-FFF2-40B4-BE49-F238E27FC236}">
                    <a16:creationId xmlns:a16="http://schemas.microsoft.com/office/drawing/2014/main" id="{37E2FC16-FCCF-C3DA-162D-83D2427F2A2D}"/>
                  </a:ext>
                </a:extLst>
              </p:cNvPr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74" name="Picture 11">
                  <a:extLst>
                    <a:ext uri="{FF2B5EF4-FFF2-40B4-BE49-F238E27FC236}">
                      <a16:creationId xmlns:a16="http://schemas.microsoft.com/office/drawing/2014/main" id="{0419F179-5AE7-E9B4-B76A-4148BC207DA2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5" name="Rectangle 81">
                  <a:extLst>
                    <a:ext uri="{FF2B5EF4-FFF2-40B4-BE49-F238E27FC236}">
                      <a16:creationId xmlns:a16="http://schemas.microsoft.com/office/drawing/2014/main" id="{47DCC1B8-7F36-637D-B709-5A361C350600}"/>
                    </a:ext>
                  </a:extLst>
                </p:cNvPr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0">
                <a:extLst>
                  <a:ext uri="{FF2B5EF4-FFF2-40B4-BE49-F238E27FC236}">
                    <a16:creationId xmlns:a16="http://schemas.microsoft.com/office/drawing/2014/main" id="{0C9C08A4-097B-F429-EE45-522437DDD5EE}"/>
                  </a:ext>
                </a:extLst>
              </p:cNvPr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2" name="Picture 11">
                  <a:extLst>
                    <a:ext uri="{FF2B5EF4-FFF2-40B4-BE49-F238E27FC236}">
                      <a16:creationId xmlns:a16="http://schemas.microsoft.com/office/drawing/2014/main" id="{CEA4C15E-961D-28D2-1658-B08E9D5E26AC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3" name="Rectangle 79">
                  <a:extLst>
                    <a:ext uri="{FF2B5EF4-FFF2-40B4-BE49-F238E27FC236}">
                      <a16:creationId xmlns:a16="http://schemas.microsoft.com/office/drawing/2014/main" id="{2F9F160B-A677-84C8-BFC7-AC5230E37F1C}"/>
                    </a:ext>
                  </a:extLst>
                </p:cNvPr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8" name="Line 14">
                <a:extLst>
                  <a:ext uri="{FF2B5EF4-FFF2-40B4-BE49-F238E27FC236}">
                    <a16:creationId xmlns:a16="http://schemas.microsoft.com/office/drawing/2014/main" id="{F76E4465-51C6-2A7D-F3AA-67F821D26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24" tIns="45712" rIns="91424" bIns="45712"/>
              <a:lstStyle/>
              <a:p>
                <a:endParaRPr lang="en-US"/>
              </a:p>
            </p:txBody>
          </p:sp>
          <p:sp>
            <p:nvSpPr>
              <p:cNvPr id="69" name="Line 14">
                <a:extLst>
                  <a:ext uri="{FF2B5EF4-FFF2-40B4-BE49-F238E27FC236}">
                    <a16:creationId xmlns:a16="http://schemas.microsoft.com/office/drawing/2014/main" id="{08F0E8D1-5631-5031-C35A-4DA4D8E3C3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24" tIns="45712" rIns="91424" bIns="45712"/>
              <a:lstStyle/>
              <a:p>
                <a:endParaRPr lang="en-US"/>
              </a:p>
            </p:txBody>
          </p:sp>
          <p:sp>
            <p:nvSpPr>
              <p:cNvPr id="70" name="Line 14">
                <a:extLst>
                  <a:ext uri="{FF2B5EF4-FFF2-40B4-BE49-F238E27FC236}">
                    <a16:creationId xmlns:a16="http://schemas.microsoft.com/office/drawing/2014/main" id="{A7070D6A-E3F3-5D64-60D0-94E7BD4439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24" tIns="45712" rIns="91424" bIns="45712"/>
              <a:lstStyle/>
              <a:p>
                <a:endParaRPr lang="en-US"/>
              </a:p>
            </p:txBody>
          </p:sp>
          <p:sp>
            <p:nvSpPr>
              <p:cNvPr id="71" name="Line 14">
                <a:extLst>
                  <a:ext uri="{FF2B5EF4-FFF2-40B4-BE49-F238E27FC236}">
                    <a16:creationId xmlns:a16="http://schemas.microsoft.com/office/drawing/2014/main" id="{BD2EC50B-ACD7-6672-E0E1-60F51F55BB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24" tIns="45712" rIns="91424" bIns="45712"/>
              <a:lstStyle/>
              <a:p>
                <a:endParaRPr lang="en-US"/>
              </a:p>
            </p:txBody>
          </p:sp>
        </p:grp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8C705C67-C172-3441-E343-968575EB16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22" name="Line 14">
              <a:extLst>
                <a:ext uri="{FF2B5EF4-FFF2-40B4-BE49-F238E27FC236}">
                  <a16:creationId xmlns:a16="http://schemas.microsoft.com/office/drawing/2014/main" id="{2301C759-C877-80AE-8D39-7BAB5D630D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23" name="Line 14">
              <a:extLst>
                <a:ext uri="{FF2B5EF4-FFF2-40B4-BE49-F238E27FC236}">
                  <a16:creationId xmlns:a16="http://schemas.microsoft.com/office/drawing/2014/main" id="{208E3446-C5DA-9749-0168-DBE173BBE6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24" name="Line 14">
              <a:extLst>
                <a:ext uri="{FF2B5EF4-FFF2-40B4-BE49-F238E27FC236}">
                  <a16:creationId xmlns:a16="http://schemas.microsoft.com/office/drawing/2014/main" id="{3FDB0AC4-EBB2-EFEF-AAD7-29BF65A51E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25" name="Line 14">
              <a:extLst>
                <a:ext uri="{FF2B5EF4-FFF2-40B4-BE49-F238E27FC236}">
                  <a16:creationId xmlns:a16="http://schemas.microsoft.com/office/drawing/2014/main" id="{69F404BC-BD92-9CDE-837C-C189AB8EC0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26" name="Line 14">
              <a:extLst>
                <a:ext uri="{FF2B5EF4-FFF2-40B4-BE49-F238E27FC236}">
                  <a16:creationId xmlns:a16="http://schemas.microsoft.com/office/drawing/2014/main" id="{3F6B74A3-02A4-788B-7C30-6966CAEEBC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27" name="Line 14">
              <a:extLst>
                <a:ext uri="{FF2B5EF4-FFF2-40B4-BE49-F238E27FC236}">
                  <a16:creationId xmlns:a16="http://schemas.microsoft.com/office/drawing/2014/main" id="{3DB77CC1-6416-DEFC-4903-1504B00302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28" name="Line 14">
              <a:extLst>
                <a:ext uri="{FF2B5EF4-FFF2-40B4-BE49-F238E27FC236}">
                  <a16:creationId xmlns:a16="http://schemas.microsoft.com/office/drawing/2014/main" id="{EEFF53E0-2698-617C-461E-24294D6147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29" name="Line 14">
              <a:extLst>
                <a:ext uri="{FF2B5EF4-FFF2-40B4-BE49-F238E27FC236}">
                  <a16:creationId xmlns:a16="http://schemas.microsoft.com/office/drawing/2014/main" id="{C2D7C490-E974-47F0-A6D4-7097DC9355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30" name="Line 14">
              <a:extLst>
                <a:ext uri="{FF2B5EF4-FFF2-40B4-BE49-F238E27FC236}">
                  <a16:creationId xmlns:a16="http://schemas.microsoft.com/office/drawing/2014/main" id="{5604F44F-2C90-78FF-3416-C640EB0206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31" name="Line 14">
              <a:extLst>
                <a:ext uri="{FF2B5EF4-FFF2-40B4-BE49-F238E27FC236}">
                  <a16:creationId xmlns:a16="http://schemas.microsoft.com/office/drawing/2014/main" id="{2BA1FBDE-A99D-E7C4-FB5F-5C8BE8E69C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16389FC0-ED6A-76E0-B6F5-9803DB0EAD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33" name="Line 14">
              <a:extLst>
                <a:ext uri="{FF2B5EF4-FFF2-40B4-BE49-F238E27FC236}">
                  <a16:creationId xmlns:a16="http://schemas.microsoft.com/office/drawing/2014/main" id="{5A2617A0-4A3D-13F6-B5EF-E41167147F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34" name="Line 14">
              <a:extLst>
                <a:ext uri="{FF2B5EF4-FFF2-40B4-BE49-F238E27FC236}">
                  <a16:creationId xmlns:a16="http://schemas.microsoft.com/office/drawing/2014/main" id="{C9D4EE66-FA3C-4EBC-7D87-A1BAE82AE2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871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Search</a:t>
            </a:r>
            <a:r>
              <a:rPr lang="tr-TR" dirty="0"/>
              <a:t> </a:t>
            </a:r>
            <a:r>
              <a:rPr lang="tr-TR" dirty="0" err="1"/>
              <a:t>Trees</a:t>
            </a:r>
            <a:endParaRPr lang="ko-KR" altLang="en-US" dirty="0"/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4DBEDAD2-505D-54A2-8F21-56D4DF00F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3532" y="1452013"/>
            <a:ext cx="4017223" cy="4260323"/>
          </a:xfrm>
          <a:prstGeom prst="rect">
            <a:avLst/>
          </a:prstGeom>
          <a:noFill/>
        </p:spPr>
      </p:pic>
      <p:sp>
        <p:nvSpPr>
          <p:cNvPr id="39" name="Freeform 6">
            <a:extLst>
              <a:ext uri="{FF2B5EF4-FFF2-40B4-BE49-F238E27FC236}">
                <a16:creationId xmlns:a16="http://schemas.microsoft.com/office/drawing/2014/main" id="{9FE5DC9E-00FA-9FBC-44E8-46D0B8663E9E}"/>
              </a:ext>
            </a:extLst>
          </p:cNvPr>
          <p:cNvSpPr/>
          <p:nvPr/>
        </p:nvSpPr>
        <p:spPr>
          <a:xfrm>
            <a:off x="3668847" y="3615385"/>
            <a:ext cx="5029521" cy="2170440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18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3801" y="4115505"/>
            <a:ext cx="9523760" cy="2361892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dirty="0"/>
              <a:t>A “what if” tree of plans and their outcomes</a:t>
            </a:r>
          </a:p>
          <a:p>
            <a:pPr lvl="1" eaLnBrk="1" hangingPunct="1"/>
            <a:r>
              <a:rPr lang="en-US" dirty="0"/>
              <a:t>The start state is the root node</a:t>
            </a:r>
          </a:p>
          <a:p>
            <a:pPr lvl="1" eaLnBrk="1" hangingPunct="1"/>
            <a:r>
              <a:rPr lang="en-US" dirty="0"/>
              <a:t>Children correspond to successors</a:t>
            </a:r>
          </a:p>
          <a:p>
            <a:pPr lvl="1" eaLnBrk="1" hangingPunct="1"/>
            <a:r>
              <a:rPr lang="en-US" dirty="0"/>
              <a:t>Nodes show states, but correspond to PLANS that achieve those states</a:t>
            </a:r>
          </a:p>
          <a:p>
            <a:pPr lvl="1" eaLnBrk="1" hangingPunct="1"/>
            <a:r>
              <a:rPr lang="en-US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1887" y="1525043"/>
            <a:ext cx="560315" cy="56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034" y="2591706"/>
            <a:ext cx="552379" cy="56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0927" y="2591706"/>
            <a:ext cx="552379" cy="56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6644" y="2210753"/>
            <a:ext cx="1142851" cy="3047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20" tIns="45712" rIns="91420" bIns="45712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3793" y="2210753"/>
            <a:ext cx="1066661" cy="3047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20" tIns="45712" rIns="91420" bIns="45712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3785" y="2052025"/>
            <a:ext cx="990471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129" y="2052025"/>
            <a:ext cx="1142851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3793" y="3277414"/>
            <a:ext cx="609521" cy="3047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1892" y="3277414"/>
            <a:ext cx="609521" cy="3047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7603" y="3277414"/>
            <a:ext cx="0" cy="3047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5685" y="3277414"/>
            <a:ext cx="609521" cy="3047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3784" y="3277414"/>
            <a:ext cx="609521" cy="3047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09495" y="3277414"/>
            <a:ext cx="0" cy="3047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399967" y="1601231"/>
            <a:ext cx="1371421" cy="3809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6148" y="1536713"/>
            <a:ext cx="3047603" cy="400053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399967" y="2667892"/>
            <a:ext cx="1371421" cy="3809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6148" y="2603374"/>
            <a:ext cx="3047603" cy="400053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Possible futures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7109" y="1759711"/>
            <a:ext cx="4888863" cy="3879598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0950" y="1753612"/>
            <a:ext cx="3885694" cy="3885694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1699" y="2693607"/>
            <a:ext cx="825393" cy="32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09489" y="3976904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09489" y="3550858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3931" y="3168083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3435" y="3114827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0914" y="3976904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0914" y="3550858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8217" y="3506478"/>
            <a:ext cx="444442" cy="4438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2660" y="3506478"/>
            <a:ext cx="126983" cy="4438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8217" y="3889254"/>
            <a:ext cx="0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39643" y="3889254"/>
            <a:ext cx="0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2332" y="3114827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5191" y="3966919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5666" y="3540873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7092" y="3966919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7092" y="3540873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6142" y="3966919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5191" y="4349694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6617" y="4349694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0582" y="4392966"/>
            <a:ext cx="634917" cy="32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6617" y="4722485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4395" y="3453223"/>
            <a:ext cx="266665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1060" y="3453223"/>
            <a:ext cx="304760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3920" y="3879271"/>
            <a:ext cx="190475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4395" y="3879271"/>
            <a:ext cx="190475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5820" y="3879271"/>
            <a:ext cx="0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3920" y="4305317"/>
            <a:ext cx="0" cy="4438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5345" y="4305317"/>
            <a:ext cx="190475" cy="4438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5823" y="4305315"/>
            <a:ext cx="222220" cy="8765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5345" y="4688093"/>
            <a:ext cx="0" cy="3439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3435" y="3507588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2163" y="3453225"/>
            <a:ext cx="0" cy="5436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79323" y="3540873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1390" y="4392965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1865" y="3966919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3290" y="4392965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3290" y="3966919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2340" y="4392965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1390" y="4775740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2815" y="4775740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6780" y="4819010"/>
            <a:ext cx="634917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2815" y="5148530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0593" y="3879271"/>
            <a:ext cx="317459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8052" y="3879271"/>
            <a:ext cx="253967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0118" y="4305316"/>
            <a:ext cx="190475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0593" y="4305316"/>
            <a:ext cx="190475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2019" y="4305316"/>
            <a:ext cx="0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0118" y="4731362"/>
            <a:ext cx="0" cy="4438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1544" y="4731362"/>
            <a:ext cx="190475" cy="4438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2017" y="4731361"/>
            <a:ext cx="222222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1544" y="5114138"/>
            <a:ext cx="0" cy="3439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2659" y="3506481"/>
            <a:ext cx="825393" cy="3439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2660" y="3016730"/>
            <a:ext cx="2031735" cy="15135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4395" y="3016728"/>
            <a:ext cx="266665" cy="980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4395" y="3016728"/>
            <a:ext cx="1777768" cy="980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0948" y="3125034"/>
            <a:ext cx="3204746" cy="176824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214" y="4134381"/>
            <a:ext cx="2068243" cy="132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1404" y="1905994"/>
            <a:ext cx="1980942" cy="163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0" tIns="45712" rIns="91420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the search tree is an entire PATH in </a:t>
            </a:r>
            <a:r>
              <a:rPr lang="tr-TR" i="1" dirty="0">
                <a:latin typeface="Calibri" pitchFamily="34" charset="0"/>
              </a:rPr>
              <a:t>    </a:t>
            </a:r>
            <a:r>
              <a:rPr lang="en-US" i="1" dirty="0">
                <a:latin typeface="Calibri" pitchFamily="34" charset="0"/>
              </a:rPr>
              <a:t>the state space </a:t>
            </a:r>
            <a:r>
              <a:rPr lang="tr-TR" i="1" dirty="0">
                <a:latin typeface="Calibri" pitchFamily="34" charset="0"/>
              </a:rPr>
              <a:t>  </a:t>
            </a:r>
            <a:r>
              <a:rPr lang="en-US" i="1" dirty="0">
                <a:latin typeface="Calibri" pitchFamily="34" charset="0"/>
              </a:rPr>
              <a:t>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69805" y="2087076"/>
            <a:ext cx="4876165" cy="523152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520" y="1982184"/>
            <a:ext cx="3428554" cy="523152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Uninformed search strategies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E050399-E565-5106-30C3-E5D27AEEA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charset="0"/>
              <a:buChar char="n"/>
              <a:defRPr/>
            </a:pPr>
            <a:endParaRPr lang="tr-TR" dirty="0">
              <a:ea typeface="+mn-ea"/>
            </a:endParaRPr>
          </a:p>
          <a:p>
            <a:pPr>
              <a:buFont typeface="Wingdings" charset="0"/>
              <a:buChar char="n"/>
              <a:defRPr/>
            </a:pPr>
            <a:r>
              <a:rPr lang="en-US" dirty="0">
                <a:ea typeface="+mn-ea"/>
              </a:rPr>
              <a:t>Depth-first search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dirty="0">
                <a:ea typeface="+mn-ea"/>
              </a:rPr>
              <a:t>Breadth-first search</a:t>
            </a:r>
          </a:p>
          <a:p>
            <a:pPr eaLnBrk="1" hangingPunct="1">
              <a:buFont typeface="Wingdings" charset="0"/>
              <a:buChar char="n"/>
              <a:defRPr/>
            </a:pPr>
            <a:r>
              <a:rPr lang="en-US" dirty="0">
                <a:ea typeface="+mn-ea"/>
              </a:rPr>
              <a:t>Uniform-cost search</a:t>
            </a:r>
          </a:p>
        </p:txBody>
      </p:sp>
    </p:spTree>
    <p:extLst>
      <p:ext uri="{BB962C8B-B14F-4D97-AF65-F5344CB8AC3E}">
        <p14:creationId xmlns:p14="http://schemas.microsoft.com/office/powerpoint/2010/main" val="721785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542" y="816123"/>
            <a:ext cx="6383238" cy="478867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82A0F8E7-FB3F-5053-790B-732B2AA8F13F}"/>
              </a:ext>
            </a:extLst>
          </p:cNvPr>
          <p:cNvSpPr/>
          <p:nvPr/>
        </p:nvSpPr>
        <p:spPr>
          <a:xfrm>
            <a:off x="6959302" y="1845618"/>
            <a:ext cx="475252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10B38"/>
                </a:solidFill>
                <a:latin typeface="erdana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Depth-first search is</a:t>
            </a:r>
            <a:r>
              <a:rPr lang="tr-TR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a recursive </a:t>
            </a:r>
            <a:r>
              <a:rPr lang="tr-TR" dirty="0">
                <a:solidFill>
                  <a:srgbClr val="000000"/>
                </a:solidFill>
                <a:latin typeface="verdana" panose="020B0604030504040204" pitchFamily="34" charset="0"/>
              </a:rPr>
              <a:t>  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algorithm for traversing a tree or </a:t>
            </a:r>
            <a:r>
              <a:rPr lang="tr-TR" dirty="0">
                <a:solidFill>
                  <a:srgbClr val="000000"/>
                </a:solidFill>
                <a:latin typeface="verdana" panose="020B0604030504040204" pitchFamily="34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graph data structure.</a:t>
            </a:r>
            <a:endParaRPr lang="tr-TR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It is called the </a:t>
            </a:r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depth-first search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because it starts from the root </a:t>
            </a:r>
            <a:r>
              <a:rPr lang="tr-TR" dirty="0">
                <a:solidFill>
                  <a:srgbClr val="000000"/>
                </a:solidFill>
                <a:latin typeface="verdana" panose="020B0604030504040204" pitchFamily="34" charset="0"/>
              </a:rPr>
              <a:t>    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node and follows each path to its </a:t>
            </a:r>
            <a:r>
              <a:rPr lang="tr-TR" dirty="0">
                <a:solidFill>
                  <a:srgbClr val="000000"/>
                </a:solidFill>
                <a:latin typeface="verdana" panose="020B0604030504040204" pitchFamily="34" charset="0"/>
              </a:rPr>
              <a:t> 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greatest depth node before moving to the next path.</a:t>
            </a:r>
            <a:endParaRPr lang="tr-TR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tr-TR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ko-KR" dirty="0"/>
              <a:t>SOLVING PROBLEMS BY SEARCHING</a:t>
            </a:r>
            <a:endParaRPr lang="ko-KR" altLang="en-US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8757C32-7F65-1CB5-CB19-B29BFD0BB7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574" y="1413570"/>
            <a:ext cx="7868454" cy="4824413"/>
          </a:xfrm>
          <a:prstGeom prst="rect">
            <a:avLst/>
          </a:prstGeom>
          <a:noFill/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586B7900-B7D5-E92A-0EFC-46221DC18EB8}"/>
              </a:ext>
            </a:extLst>
          </p:cNvPr>
          <p:cNvSpPr txBox="1"/>
          <p:nvPr/>
        </p:nvSpPr>
        <p:spPr>
          <a:xfrm>
            <a:off x="8183438" y="3429794"/>
            <a:ext cx="3508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This chapter describes one kind of goal-based agent called a </a:t>
            </a:r>
            <a:r>
              <a:rPr lang="tr-TR" dirty="0"/>
              <a:t>      </a:t>
            </a:r>
            <a:r>
              <a:rPr lang="en-US" b="1" dirty="0"/>
              <a:t>problem-solving agent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2579052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3793" y="3434558"/>
            <a:ext cx="5485686" cy="3385833"/>
            <a:chOff x="48" y="2332"/>
            <a:chExt cx="3456" cy="2428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75"/>
              <a:ext cx="336" cy="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75"/>
              <a:ext cx="96" cy="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320"/>
              <a:ext cx="0" cy="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320"/>
              <a:ext cx="0" cy="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36"/>
              <a:chOff x="1152" y="2640"/>
              <a:chExt cx="1104" cy="1736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27"/>
                <a:ext cx="24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27"/>
                <a:ext cx="192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311"/>
                <a:ext cx="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95"/>
                <a:ext cx="0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95"/>
                <a:ext cx="144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95"/>
                <a:ext cx="168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40"/>
                <a:ext cx="0" cy="4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27"/>
              <a:ext cx="0" cy="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36"/>
              <a:chOff x="1152" y="2640"/>
              <a:chExt cx="1104" cy="1736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27"/>
                <a:ext cx="24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27"/>
                <a:ext cx="192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311"/>
                <a:ext cx="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95"/>
                <a:ext cx="0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95"/>
                <a:ext cx="144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95"/>
                <a:ext cx="168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40"/>
                <a:ext cx="0" cy="4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75"/>
              <a:ext cx="624" cy="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4900" y="3739317"/>
            <a:ext cx="2488876" cy="17777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4746" y="4242490"/>
            <a:ext cx="557140" cy="16031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4902" y="4232967"/>
            <a:ext cx="160318" cy="16031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512" y="4726613"/>
            <a:ext cx="3175" cy="22857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3999985" y="4744074"/>
            <a:ext cx="3175" cy="22857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1726" y="4256776"/>
            <a:ext cx="995233" cy="142856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1729" y="4732963"/>
            <a:ext cx="398411" cy="203174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314" y="5253601"/>
            <a:ext cx="219046" cy="21111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078" y="5798037"/>
            <a:ext cx="3175" cy="17777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0452" y="1372666"/>
            <a:ext cx="3204746" cy="176824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0453" y="2409164"/>
            <a:ext cx="317459" cy="30476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2485" y="2836146"/>
            <a:ext cx="807167" cy="30476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1879" y="2592475"/>
            <a:ext cx="1299672" cy="456374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1874" y="2317402"/>
            <a:ext cx="412697" cy="428272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2501" y="2196468"/>
            <a:ext cx="317459" cy="548893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7741" y="1372664"/>
            <a:ext cx="317459" cy="824030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237" y="2134566"/>
            <a:ext cx="928303" cy="318716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4420" y="1677424"/>
            <a:ext cx="712696" cy="502026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0608" y="1402821"/>
            <a:ext cx="611108" cy="319046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1689" y="1647263"/>
            <a:ext cx="807167" cy="532190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8865" y="2012342"/>
            <a:ext cx="1204433" cy="30476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5518" y="2745674"/>
            <a:ext cx="317459" cy="303174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7264" y="2291708"/>
            <a:ext cx="314284" cy="479363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5846" y="1409174"/>
            <a:ext cx="855226" cy="389707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5683" y="1656792"/>
            <a:ext cx="1143618" cy="583819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2652"/>
            <a:ext cx="121904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39656" y="3479001"/>
            <a:ext cx="290475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8553" y="3972654"/>
            <a:ext cx="290474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069" y="4452018"/>
            <a:ext cx="290475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060" y="4452018"/>
            <a:ext cx="290474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5695" y="4434551"/>
            <a:ext cx="290475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476" y="5007570"/>
            <a:ext cx="290474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5537" y="4999629"/>
            <a:ext cx="290474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376" y="4982174"/>
            <a:ext cx="290474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1562" y="4972650"/>
            <a:ext cx="290474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281" y="5510736"/>
            <a:ext cx="290474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1723" y="5518679"/>
            <a:ext cx="290474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4747" y="6015497"/>
            <a:ext cx="290475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038" y="5520261"/>
            <a:ext cx="290474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1409" y="6007564"/>
            <a:ext cx="290475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3946" y="6034543"/>
            <a:ext cx="290475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282" y="6477403"/>
            <a:ext cx="290475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3785" y="4734555"/>
            <a:ext cx="309523" cy="1809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075" y="5255187"/>
            <a:ext cx="258729" cy="21428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074" y="5253597"/>
            <a:ext cx="3175" cy="22380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8546" y="5791688"/>
            <a:ext cx="258729" cy="19682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7436" y="5793274"/>
            <a:ext cx="212697" cy="16349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899980" y="6280577"/>
            <a:ext cx="7936" cy="173016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1237" y="3480593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145" y="3974236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3781" y="3907571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8211" y="3923443"/>
            <a:ext cx="290474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6650" y="4453600"/>
            <a:ext cx="290474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6653" y="4453600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277" y="4436145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069" y="5009152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128" y="4993279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6967" y="4983755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154" y="4974232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8873" y="5512329"/>
            <a:ext cx="290475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315" y="5520261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270" y="6017088"/>
            <a:ext cx="290475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3631" y="5521852"/>
            <a:ext cx="290475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2991" y="6009146"/>
            <a:ext cx="290474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5528" y="6036136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8864" y="6478985"/>
            <a:ext cx="290474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069" y="5001220"/>
            <a:ext cx="290475" cy="265078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6650" y="4445667"/>
            <a:ext cx="290474" cy="265078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128" y="4993279"/>
            <a:ext cx="290475" cy="265077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6653" y="4445667"/>
            <a:ext cx="290475" cy="265078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8873" y="5504387"/>
            <a:ext cx="290475" cy="265077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328" y="6009146"/>
            <a:ext cx="290474" cy="265077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0606" y="2699640"/>
            <a:ext cx="588886" cy="431744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6967" y="4983755"/>
            <a:ext cx="290475" cy="265077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315" y="5520261"/>
            <a:ext cx="290475" cy="265077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2991" y="6009146"/>
            <a:ext cx="290474" cy="265077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8864" y="6478985"/>
            <a:ext cx="290474" cy="265077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0951" y="1372664"/>
            <a:ext cx="4394680" cy="40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21482"/>
            <a:ext cx="6912768" cy="5184576"/>
          </a:xfrm>
          <a:prstGeom prst="rect">
            <a:avLst/>
          </a:prstGeom>
          <a:noFill/>
        </p:spPr>
      </p:pic>
      <p:sp>
        <p:nvSpPr>
          <p:cNvPr id="4" name="Dikdörtgen 3">
            <a:extLst>
              <a:ext uri="{FF2B5EF4-FFF2-40B4-BE49-F238E27FC236}">
                <a16:creationId xmlns:a16="http://schemas.microsoft.com/office/drawing/2014/main" id="{D0E062D6-3476-489F-05FE-4115B8E2188E}"/>
              </a:ext>
            </a:extLst>
          </p:cNvPr>
          <p:cNvSpPr/>
          <p:nvPr/>
        </p:nvSpPr>
        <p:spPr>
          <a:xfrm>
            <a:off x="6959302" y="1845618"/>
            <a:ext cx="475252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10B38"/>
                </a:solidFill>
                <a:latin typeface="erdana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Breadth-First Search (BFS) is an </a:t>
            </a:r>
            <a:r>
              <a:rPr lang="tr-TR" dirty="0">
                <a:solidFill>
                  <a:srgbClr val="000000"/>
                </a:solidFill>
                <a:latin typeface="verdana" panose="020B0604030504040204" pitchFamily="34" charset="0"/>
              </a:rPr>
              <a:t>  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algorithm used for traversing or </a:t>
            </a:r>
            <a:r>
              <a:rPr lang="tr-TR" dirty="0">
                <a:solidFill>
                  <a:srgbClr val="000000"/>
                </a:solidFill>
                <a:latin typeface="verdana" panose="020B0604030504040204" pitchFamily="34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searching tree or graph data </a:t>
            </a:r>
            <a:r>
              <a:rPr lang="tr-TR" dirty="0">
                <a:solidFill>
                  <a:srgbClr val="000000"/>
                </a:solidFill>
                <a:latin typeface="verdana" panose="020B0604030504040204" pitchFamily="34" charset="0"/>
              </a:rPr>
              <a:t>        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structures. </a:t>
            </a:r>
            <a:endParaRPr lang="tr-TR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 It starts at the root node and </a:t>
            </a:r>
            <a:r>
              <a:rPr lang="tr-TR" dirty="0">
                <a:solidFill>
                  <a:srgbClr val="000000"/>
                </a:solidFill>
                <a:latin typeface="verdana" panose="020B0604030504040204" pitchFamily="34" charset="0"/>
              </a:rPr>
              <a:t>     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explores all the neighbor nodes at </a:t>
            </a:r>
            <a:r>
              <a:rPr lang="tr-TR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the current depth level before </a:t>
            </a:r>
            <a:r>
              <a:rPr lang="tr-TR" dirty="0">
                <a:solidFill>
                  <a:srgbClr val="000000"/>
                </a:solidFill>
                <a:latin typeface="verdana" panose="020B0604030504040204" pitchFamily="34" charset="0"/>
              </a:rPr>
              <a:t>     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moving on to nodes at the next </a:t>
            </a:r>
            <a:r>
              <a:rPr lang="tr-TR" dirty="0">
                <a:solidFill>
                  <a:srgbClr val="000000"/>
                </a:solidFill>
                <a:latin typeface="verdana" panose="020B0604030504040204" pitchFamily="34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depth level.</a:t>
            </a:r>
            <a:endParaRPr lang="tr-TR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tr-TR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027" y="3499638"/>
            <a:ext cx="5485686" cy="3385833"/>
            <a:chOff x="48" y="2332"/>
            <a:chExt cx="3456" cy="2428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75"/>
              <a:ext cx="336" cy="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75"/>
              <a:ext cx="96" cy="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320"/>
              <a:ext cx="0" cy="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320"/>
              <a:ext cx="0" cy="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36"/>
              <a:chOff x="1152" y="2640"/>
              <a:chExt cx="1104" cy="1736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27"/>
                <a:ext cx="24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27"/>
                <a:ext cx="192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311"/>
                <a:ext cx="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95"/>
                <a:ext cx="0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95"/>
                <a:ext cx="144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95"/>
                <a:ext cx="168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40"/>
                <a:ext cx="0" cy="4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27"/>
              <a:ext cx="0" cy="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36"/>
              <a:chOff x="1152" y="2640"/>
              <a:chExt cx="1104" cy="1736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27"/>
                <a:ext cx="24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27"/>
                <a:ext cx="192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311"/>
                <a:ext cx="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95"/>
                <a:ext cx="0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95"/>
                <a:ext cx="144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95"/>
                <a:ext cx="168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40"/>
                <a:ext cx="0" cy="4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75"/>
              <a:ext cx="624" cy="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8864" y="1359966"/>
            <a:ext cx="3030144" cy="176507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614" y="3532975"/>
            <a:ext cx="7336470" cy="2325384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6475" y="3526621"/>
            <a:ext cx="290474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6475" y="3526621"/>
            <a:ext cx="290474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7915" y="4021856"/>
            <a:ext cx="290474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8539" y="3977411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79320" y="3991703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7757" y="4521858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364" y="4513916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8386" y="4513916"/>
            <a:ext cx="290474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2822" y="4505985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4406" y="4505985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7737" y="4505985"/>
            <a:ext cx="290475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234" y="5052013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7915" y="4020274"/>
            <a:ext cx="290474" cy="265078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1715" y="3979004"/>
            <a:ext cx="290475" cy="265078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0911" y="3996459"/>
            <a:ext cx="290475" cy="265077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0933" y="4517092"/>
            <a:ext cx="290474" cy="265077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2652"/>
            <a:ext cx="12190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188" y="1372664"/>
            <a:ext cx="3694472" cy="707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</a:t>
            </a:r>
            <a:r>
              <a:rPr lang="tr-TR" i="1" dirty="0">
                <a:latin typeface="Calibri" pitchFamily="34" charset="0"/>
              </a:rPr>
              <a:t>      </a:t>
            </a:r>
            <a:r>
              <a:rPr lang="en-US" i="1" dirty="0">
                <a:latin typeface="Calibri" pitchFamily="34" charset="0"/>
              </a:rPr>
              <a:t>node first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DFS vs BFS</a:t>
            </a:r>
          </a:p>
        </p:txBody>
      </p:sp>
      <p:pic>
        <p:nvPicPr>
          <p:cNvPr id="2" name="İçerik Yer Tutucusu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74" y="2311670"/>
            <a:ext cx="8595193" cy="3580684"/>
          </a:xfrm>
        </p:spPr>
      </p:pic>
    </p:spTree>
    <p:extLst>
      <p:ext uri="{BB962C8B-B14F-4D97-AF65-F5344CB8AC3E}">
        <p14:creationId xmlns:p14="http://schemas.microsoft.com/office/powerpoint/2010/main" val="398240769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867" y="1620103"/>
            <a:ext cx="4723026" cy="3543191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1933" y="1620564"/>
            <a:ext cx="4723026" cy="35422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4591" y="1131341"/>
            <a:ext cx="7541231" cy="557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23746" y="1130093"/>
            <a:ext cx="7542920" cy="55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-1" y="5486928"/>
            <a:ext cx="12190413" cy="122697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6811" y="1372665"/>
            <a:ext cx="6698379" cy="38396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69490" y="417576"/>
            <a:ext cx="5904656" cy="4428492"/>
          </a:xfrm>
          <a:prstGeom prst="rect">
            <a:avLst/>
          </a:prstGeom>
          <a:noFill/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169FFC82-6696-61D3-89DE-A385FE8EE6D1}"/>
              </a:ext>
            </a:extLst>
          </p:cNvPr>
          <p:cNvSpPr txBox="1"/>
          <p:nvPr/>
        </p:nvSpPr>
        <p:spPr>
          <a:xfrm>
            <a:off x="5453692" y="1239552"/>
            <a:ext cx="647416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Uniform Cost Search (UCS)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is a graph search </a:t>
            </a:r>
            <a:r>
              <a:rPr lang="tr-TR" b="0" i="0" dirty="0">
                <a:solidFill>
                  <a:srgbClr val="374151"/>
                </a:solidFill>
                <a:effectLst/>
                <a:latin typeface="Söhne"/>
              </a:rPr>
              <a:t> 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algorithm </a:t>
            </a:r>
            <a:r>
              <a:rPr lang="tr-TR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used to find the shortest path from a starting node to a </a:t>
            </a:r>
            <a:r>
              <a:rPr lang="tr-TR" b="0" i="0" dirty="0">
                <a:solidFill>
                  <a:srgbClr val="374151"/>
                </a:solidFill>
                <a:effectLst/>
                <a:latin typeface="Söhne"/>
              </a:rPr>
              <a:t> 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goal node in a weighted graph.</a:t>
            </a:r>
            <a:endParaRPr lang="tr-T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UCS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explores nodes in a manner similar to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Breadth-First </a:t>
            </a:r>
            <a:r>
              <a:rPr lang="tr-TR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n-US" b="1" i="0" dirty="0">
                <a:solidFill>
                  <a:srgbClr val="374151"/>
                </a:solidFill>
                <a:effectLst/>
                <a:latin typeface="Söhne"/>
              </a:rPr>
              <a:t>Search (BFS)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, but it takes into account the cost associated with each edge in the graph. </a:t>
            </a:r>
            <a:endParaRPr lang="tr-T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algorithm always selects the node with the lowest </a:t>
            </a:r>
            <a:r>
              <a:rPr lang="tr-TR" b="0" i="0" dirty="0">
                <a:solidFill>
                  <a:srgbClr val="374151"/>
                </a:solidFill>
                <a:effectLst/>
                <a:latin typeface="Söhne"/>
              </a:rPr>
              <a:t>  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path cost from the starting node to that particular node, which makes it "uniform" in terms of cost.</a:t>
            </a:r>
            <a:endParaRPr lang="tr-TR" b="0" i="0" dirty="0">
              <a:solidFill>
                <a:srgbClr val="374151"/>
              </a:solidFill>
              <a:effectLst/>
              <a:latin typeface="Söhne"/>
            </a:endParaRPr>
          </a:p>
          <a:p>
            <a:endParaRPr lang="tr-T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263" y="3409163"/>
            <a:ext cx="6715838" cy="3349189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6967" y="3382173"/>
            <a:ext cx="5485686" cy="3385833"/>
            <a:chOff x="48" y="2332"/>
            <a:chExt cx="3456" cy="2428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75"/>
              <a:ext cx="336" cy="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75"/>
              <a:ext cx="96" cy="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320"/>
              <a:ext cx="0" cy="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320"/>
              <a:ext cx="0" cy="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36"/>
              <a:chOff x="1152" y="2640"/>
              <a:chExt cx="1104" cy="1736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27"/>
                <a:ext cx="24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27"/>
                <a:ext cx="192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311"/>
                <a:ext cx="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95"/>
                <a:ext cx="0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95"/>
                <a:ext cx="144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95"/>
                <a:ext cx="168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40"/>
                <a:ext cx="0" cy="4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27"/>
              <a:ext cx="0" cy="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36"/>
              <a:chOff x="1152" y="2640"/>
              <a:chExt cx="1104" cy="1736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27"/>
                <a:ext cx="24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27"/>
                <a:ext cx="192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311"/>
                <a:ext cx="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95"/>
                <a:ext cx="0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95"/>
                <a:ext cx="144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95"/>
                <a:ext cx="168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40"/>
                <a:ext cx="0" cy="4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75"/>
              <a:ext cx="624" cy="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7414"/>
            <a:ext cx="121904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2826" y="3426621"/>
            <a:ext cx="290474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4417" y="3428205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316" y="3921857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6952" y="3855190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1390" y="3871063"/>
            <a:ext cx="290475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0951" y="1448852"/>
            <a:ext cx="4090501" cy="40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 dirty="0"/>
              <a:t>Strategy: </a:t>
            </a:r>
            <a:r>
              <a:rPr lang="en-US" i="1" dirty="0"/>
              <a:t>expand a cheapest node first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1406" y="1271076"/>
            <a:ext cx="3204746" cy="176824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6646" y="3869475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3775" y="3799633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3292" y="3796461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69798" y="3869472"/>
            <a:ext cx="290474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7264" y="4382173"/>
            <a:ext cx="290475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8689" y="4304395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180" y="4399629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299" y="4398047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8864" y="4390104"/>
            <a:ext cx="290474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065" y="4355188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3948" y="4507568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103" y="4328203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316" y="3921857"/>
            <a:ext cx="290474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180" y="4399629"/>
            <a:ext cx="290475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132" y="4945658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8714" y="4945658"/>
            <a:ext cx="290474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283" y="4391695"/>
            <a:ext cx="290475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6485" y="4918679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2673" y="4926610"/>
            <a:ext cx="290474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276" y="4863122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5691" y="4869470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264" y="4928202"/>
            <a:ext cx="290475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091" y="5453592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165" y="5398040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2673" y="5455184"/>
            <a:ext cx="290474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4580" y="5982164"/>
            <a:ext cx="290475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243" y="5925020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0930" y="5925020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297" y="5963118"/>
            <a:ext cx="290475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2194" y="3856774"/>
            <a:ext cx="290475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3933" y="4385348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2349" y="4383755"/>
            <a:ext cx="290474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7268" y="4328203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3139" y="4317093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4580" y="5983747"/>
            <a:ext cx="290475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49176" y="3353606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3950" y="4867882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101" y="1975838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7748" y="2129803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4897" y="2623453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3781" y="1658379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4894" y="1220284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2352" y="1640917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2507" y="2253614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2660" y="2126630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6641" y="2852024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39643" y="2372659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5517" y="1721871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517" y="3613917"/>
            <a:ext cx="396823" cy="2985699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282" y="4828200"/>
            <a:ext cx="1158724" cy="7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3303" y="1828218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Search</a:t>
            </a:r>
            <a:r>
              <a:rPr lang="tr-TR" altLang="ko-KR" dirty="0"/>
              <a:t> Problem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53E02-1608-0EBC-8F05-F38A94F204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766" y="1269554"/>
            <a:ext cx="7548619" cy="3960440"/>
          </a:xfrm>
          <a:prstGeom prst="rect">
            <a:avLst/>
          </a:prstGeom>
          <a:noFill/>
        </p:spPr>
      </p:pic>
      <p:sp>
        <p:nvSpPr>
          <p:cNvPr id="20" name="Metin kutusu 19">
            <a:extLst>
              <a:ext uri="{FF2B5EF4-FFF2-40B4-BE49-F238E27FC236}">
                <a16:creationId xmlns:a16="http://schemas.microsoft.com/office/drawing/2014/main" id="{1BDC2F2E-4467-0F4F-6535-6DA0C978E9E1}"/>
              </a:ext>
            </a:extLst>
          </p:cNvPr>
          <p:cNvSpPr txBox="1"/>
          <p:nvPr/>
        </p:nvSpPr>
        <p:spPr>
          <a:xfrm>
            <a:off x="1774727" y="5236091"/>
            <a:ext cx="98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1" u="none" strike="noStrike" baseline="0" dirty="0">
                <a:latin typeface="+mj-lt"/>
              </a:rPr>
              <a:t>Under these assumptions, the solution to any problem is a fixed sequence of actions.</a:t>
            </a:r>
            <a:endParaRPr lang="tr-T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83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9906" y="1144093"/>
            <a:ext cx="6350602" cy="532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532" y="1152540"/>
            <a:ext cx="7203348" cy="532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1" y="-24156"/>
            <a:ext cx="12190413" cy="1142851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7819" y="1144093"/>
            <a:ext cx="7214775" cy="533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6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1" y="-24156"/>
            <a:ext cx="12190413" cy="1142851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3)</a:t>
            </a:r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7818" y="1144093"/>
            <a:ext cx="7214776" cy="533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9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140" y="1601232"/>
            <a:ext cx="7695198" cy="48761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9563" y="515524"/>
            <a:ext cx="6163642" cy="46285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982638" y="1989634"/>
            <a:ext cx="10369152" cy="3384376"/>
          </a:xfrm>
        </p:spPr>
        <p:txBody>
          <a:bodyPr/>
          <a:lstStyle/>
          <a:p>
            <a:r>
              <a:rPr lang="tr-TR" altLang="ko-KR" dirty="0" err="1"/>
              <a:t>End</a:t>
            </a:r>
            <a:r>
              <a:rPr lang="tr-TR" altLang="ko-KR" dirty="0"/>
              <a:t> of </a:t>
            </a:r>
            <a:r>
              <a:rPr lang="tr-TR" altLang="ko-KR" dirty="0" err="1"/>
              <a:t>the</a:t>
            </a:r>
            <a:r>
              <a:rPr lang="tr-TR" altLang="ko-KR" dirty="0"/>
              <a:t> </a:t>
            </a:r>
            <a:r>
              <a:rPr lang="tr-TR" altLang="ko-KR" dirty="0" err="1"/>
              <a:t>Week</a:t>
            </a:r>
            <a:r>
              <a:rPr lang="tr-TR" altLang="ko-KR" dirty="0"/>
              <a:t>…</a:t>
            </a:r>
            <a:br>
              <a:rPr lang="tr-TR" altLang="ko-KR" dirty="0"/>
            </a:br>
            <a:br>
              <a:rPr lang="tr-TR" altLang="ko-KR" dirty="0"/>
            </a:b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Search</a:t>
            </a:r>
            <a:r>
              <a:rPr lang="tr-TR" altLang="ko-KR" dirty="0"/>
              <a:t> Problem</a:t>
            </a:r>
            <a:endParaRPr lang="ko-KR" altLang="en-US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F670C398-D936-6620-4601-3DFAFE65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6" y="1413570"/>
            <a:ext cx="10971372" cy="48245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The process SEARCH of looking for a sequence of actions that reaches </a:t>
            </a:r>
            <a:r>
              <a:rPr lang="tr-TR" sz="2800" b="0" i="0" u="none" strike="noStrike" baseline="0" dirty="0"/>
              <a:t>   </a:t>
            </a:r>
            <a:r>
              <a:rPr lang="en-US" sz="2800" b="0" i="0" u="none" strike="noStrike" baseline="0" dirty="0"/>
              <a:t>the goal is called </a:t>
            </a:r>
            <a:r>
              <a:rPr lang="en-US" sz="2800" b="1" i="0" u="none" strike="noStrike" baseline="0" dirty="0"/>
              <a:t>search</a:t>
            </a:r>
            <a:r>
              <a:rPr lang="tr-TR" sz="2800" b="1" i="0" u="none" strike="noStrike" baseline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800" i="0" dirty="0"/>
              <a:t>A search algorithm takes a problem as input and returns a </a:t>
            </a:r>
            <a:r>
              <a:rPr lang="en-US" altLang="en-US" sz="2800" b="1" i="0" dirty="0"/>
              <a:t>solution</a:t>
            </a:r>
            <a:r>
              <a:rPr lang="en-US" altLang="en-US" sz="2800" i="0" dirty="0"/>
              <a:t> in </a:t>
            </a:r>
            <a:r>
              <a:rPr lang="tr-TR" altLang="en-US" sz="2800" i="0" dirty="0"/>
              <a:t>   </a:t>
            </a:r>
            <a:r>
              <a:rPr lang="en-US" altLang="en-US" sz="2800" i="0" dirty="0"/>
              <a:t>the form of an action</a:t>
            </a:r>
            <a:r>
              <a:rPr lang="tr-TR" altLang="en-US" sz="2800" i="0" dirty="0"/>
              <a:t> </a:t>
            </a:r>
            <a:r>
              <a:rPr lang="tr-TR" altLang="en-US" sz="2800" i="0" dirty="0" err="1"/>
              <a:t>sequence</a:t>
            </a:r>
            <a:r>
              <a:rPr lang="tr-TR" altLang="en-US" sz="2800" i="0" dirty="0"/>
              <a:t>.</a:t>
            </a:r>
          </a:p>
          <a:p>
            <a:pPr marL="0" indent="0"/>
            <a:endParaRPr lang="tr-TR" altLang="en-US" sz="2800" i="0" dirty="0">
              <a:latin typeface="Times-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CF310-3F38-2DDA-AE74-BA0C60457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5"/>
          <a:stretch/>
        </p:blipFill>
        <p:spPr bwMode="auto">
          <a:xfrm>
            <a:off x="1126654" y="3488619"/>
            <a:ext cx="6321170" cy="33709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80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Search</a:t>
            </a:r>
            <a:r>
              <a:rPr lang="tr-TR" altLang="ko-KR" dirty="0"/>
              <a:t> Problem</a:t>
            </a:r>
            <a:endParaRPr lang="ko-KR" altLang="en-US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F670C398-D936-6620-4601-3DFAFE65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6" y="1413570"/>
            <a:ext cx="10971372" cy="48245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tr-TR" altLang="en-US" sz="2800" i="0" dirty="0">
              <a:latin typeface="Times-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 sz="3200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77DFA27-F06F-BEC8-2005-3E4A60B86CDC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1524000"/>
            <a:ext cx="11046990" cy="482453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800" dirty="0">
                <a:ea typeface="+mn-ea"/>
              </a:rPr>
              <a:t>On holiday in Romania; currently in </a:t>
            </a:r>
            <a:r>
              <a:rPr lang="en-US" sz="2800" b="1" dirty="0">
                <a:ea typeface="+mn-ea"/>
              </a:rPr>
              <a:t>Arad</a:t>
            </a:r>
            <a:r>
              <a:rPr lang="en-US" sz="2800" dirty="0">
                <a:ea typeface="+mn-ea"/>
              </a:rPr>
              <a:t>.</a:t>
            </a:r>
          </a:p>
          <a:p>
            <a:pPr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800" dirty="0">
                <a:ea typeface="+mn-ea"/>
              </a:rPr>
              <a:t>Flight leaves tomorrow from </a:t>
            </a:r>
            <a:r>
              <a:rPr lang="en-US" sz="2800" b="1" dirty="0">
                <a:ea typeface="+mn-ea"/>
              </a:rPr>
              <a:t>Bucharest</a:t>
            </a:r>
            <a:endParaRPr lang="en-US" sz="2800" dirty="0">
              <a:ea typeface="+mn-ea"/>
            </a:endParaRPr>
          </a:p>
          <a:p>
            <a:pPr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800" dirty="0">
                <a:solidFill>
                  <a:schemeClr val="accent2"/>
                </a:solidFill>
                <a:ea typeface="+mn-ea"/>
              </a:rPr>
              <a:t>Formulate goal</a:t>
            </a:r>
            <a:r>
              <a:rPr lang="en-US" sz="2800" dirty="0">
                <a:ea typeface="+mn-ea"/>
              </a:rPr>
              <a:t>:</a:t>
            </a:r>
          </a:p>
          <a:p>
            <a:pPr lvl="1"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400" dirty="0">
                <a:ea typeface="+mn-ea"/>
              </a:rPr>
              <a:t>be in Bucharest</a:t>
            </a:r>
          </a:p>
          <a:p>
            <a:pPr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800" dirty="0">
                <a:solidFill>
                  <a:schemeClr val="accent2"/>
                </a:solidFill>
                <a:ea typeface="+mn-ea"/>
              </a:rPr>
              <a:t>Formulate problem</a:t>
            </a:r>
            <a:r>
              <a:rPr lang="en-US" sz="2800" dirty="0">
                <a:ea typeface="+mn-ea"/>
              </a:rPr>
              <a:t>:</a:t>
            </a:r>
          </a:p>
          <a:p>
            <a:pPr lvl="1"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400" dirty="0">
                <a:solidFill>
                  <a:srgbClr val="FF0000"/>
                </a:solidFill>
                <a:ea typeface="+mn-ea"/>
              </a:rPr>
              <a:t>states</a:t>
            </a:r>
            <a:r>
              <a:rPr lang="en-US" sz="2400" dirty="0">
                <a:ea typeface="+mn-ea"/>
              </a:rPr>
              <a:t>: various cities</a:t>
            </a:r>
          </a:p>
          <a:p>
            <a:pPr lvl="1"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400" dirty="0">
                <a:solidFill>
                  <a:srgbClr val="FF0000"/>
                </a:solidFill>
                <a:ea typeface="+mn-ea"/>
              </a:rPr>
              <a:t>actions</a:t>
            </a:r>
            <a:r>
              <a:rPr lang="en-US" sz="2400" dirty="0">
                <a:ea typeface="+mn-ea"/>
              </a:rPr>
              <a:t>: drive between cities</a:t>
            </a:r>
          </a:p>
          <a:p>
            <a:pPr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800" dirty="0">
                <a:solidFill>
                  <a:schemeClr val="accent2"/>
                </a:solidFill>
                <a:ea typeface="+mn-ea"/>
              </a:rPr>
              <a:t>Find solution</a:t>
            </a:r>
            <a:r>
              <a:rPr lang="en-US" sz="2800" dirty="0">
                <a:ea typeface="+mn-ea"/>
              </a:rPr>
              <a:t>:</a:t>
            </a:r>
          </a:p>
          <a:p>
            <a:pPr lvl="1"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400" dirty="0">
                <a:ea typeface="+mn-ea"/>
              </a:rPr>
              <a:t>sequence of cities, e.g., Arad, Sibiu, </a:t>
            </a:r>
            <a:r>
              <a:rPr lang="en-US" sz="2400" dirty="0" err="1">
                <a:ea typeface="+mn-ea"/>
              </a:rPr>
              <a:t>Fagaras</a:t>
            </a:r>
            <a:r>
              <a:rPr lang="en-US" sz="2400" dirty="0">
                <a:ea typeface="+mn-ea"/>
              </a:rPr>
              <a:t>, Bucharest</a:t>
            </a:r>
          </a:p>
        </p:txBody>
      </p:sp>
      <p:pic>
        <p:nvPicPr>
          <p:cNvPr id="6" name="Picture 4" descr="romania-distances">
            <a:extLst>
              <a:ext uri="{FF2B5EF4-FFF2-40B4-BE49-F238E27FC236}">
                <a16:creationId xmlns:a16="http://schemas.microsoft.com/office/drawing/2014/main" id="{2CFA8450-72CB-A611-4CBB-BF5B06A5D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60011" y="1444513"/>
            <a:ext cx="4957082" cy="297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861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Search</a:t>
            </a:r>
            <a:r>
              <a:rPr lang="tr-TR" altLang="ko-KR" dirty="0"/>
              <a:t> Problem</a:t>
            </a:r>
            <a:endParaRPr lang="ko-KR" altLang="en-US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F670C398-D936-6620-4601-3DFAFE65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50" y="1413570"/>
            <a:ext cx="11475428" cy="48245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tr-TR" altLang="en-US" sz="2800" i="0" dirty="0">
              <a:latin typeface="Times-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 sz="3200" dirty="0"/>
          </a:p>
        </p:txBody>
      </p:sp>
      <p:pic>
        <p:nvPicPr>
          <p:cNvPr id="6" name="Picture 4" descr="romania-distances">
            <a:extLst>
              <a:ext uri="{FF2B5EF4-FFF2-40B4-BE49-F238E27FC236}">
                <a16:creationId xmlns:a16="http://schemas.microsoft.com/office/drawing/2014/main" id="{2CFA8450-72CB-A611-4CBB-BF5B06A5D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60011" y="1444513"/>
            <a:ext cx="4957082" cy="297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0DCBDC-F29B-2699-33B8-5CD52B02019D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1524000"/>
            <a:ext cx="8650288" cy="4608513"/>
          </a:xfrm>
          <a:prstGeom prst="rect">
            <a:avLst/>
          </a:prstGeom>
        </p:spPr>
        <p:txBody>
          <a:bodyPr vert="horz" lIns="99569" tIns="49785" rIns="99569" bIns="49785" rtlCol="0">
            <a:normAutofit lnSpcReduction="10000"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0" indent="-381000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tr-TR" dirty="0"/>
              <a:t>A </a:t>
            </a:r>
            <a:r>
              <a:rPr lang="en-US" altLang="tr-TR" dirty="0">
                <a:solidFill>
                  <a:srgbClr val="FF0000"/>
                </a:solidFill>
              </a:rPr>
              <a:t>problem</a:t>
            </a:r>
            <a:r>
              <a:rPr lang="en-US" altLang="tr-TR" dirty="0"/>
              <a:t> is defined by four items:
</a:t>
            </a:r>
          </a:p>
          <a:p>
            <a:pPr marL="381000" indent="-381000">
              <a:lnSpc>
                <a:spcPct val="80000"/>
              </a:lnSpc>
              <a:buFontTx/>
              <a:buAutoNum type="arabicPeriod"/>
            </a:pPr>
            <a:r>
              <a:rPr lang="en-US" altLang="tr-TR" dirty="0">
                <a:solidFill>
                  <a:srgbClr val="FF0000"/>
                </a:solidFill>
              </a:rPr>
              <a:t>initial state </a:t>
            </a:r>
            <a:r>
              <a:rPr lang="en-US" altLang="tr-TR" dirty="0"/>
              <a:t>e.g., "at Arad«</a:t>
            </a:r>
            <a:endParaRPr lang="tr-TR" altLang="tr-TR" dirty="0"/>
          </a:p>
          <a:p>
            <a:pPr marL="381000" indent="-381000">
              <a:lnSpc>
                <a:spcPct val="80000"/>
              </a:lnSpc>
              <a:buFontTx/>
              <a:buAutoNum type="arabicPeriod"/>
            </a:pPr>
            <a:endParaRPr lang="en-US" altLang="tr-TR" dirty="0"/>
          </a:p>
          <a:p>
            <a:pPr marL="381000" indent="-381000">
              <a:lnSpc>
                <a:spcPct val="80000"/>
              </a:lnSpc>
              <a:buFontTx/>
              <a:buAutoNum type="arabicPeriod"/>
            </a:pPr>
            <a:r>
              <a:rPr lang="en-US" altLang="tr-TR" dirty="0">
                <a:solidFill>
                  <a:srgbClr val="FF0000"/>
                </a:solidFill>
              </a:rPr>
              <a:t>actions</a:t>
            </a:r>
            <a:r>
              <a:rPr lang="en-US" altLang="tr-TR" dirty="0"/>
              <a:t> or </a:t>
            </a:r>
            <a:r>
              <a:rPr lang="en-US" altLang="tr-TR" dirty="0">
                <a:solidFill>
                  <a:srgbClr val="FF0000"/>
                </a:solidFill>
              </a:rPr>
              <a:t>successor function</a:t>
            </a:r>
            <a:r>
              <a:rPr lang="en-US" altLang="tr-TR" dirty="0"/>
              <a:t> S(x) = set of action–state pairs </a:t>
            </a:r>
          </a:p>
          <a:p>
            <a:pPr marL="800100" lvl="1" indent="-342900">
              <a:lnSpc>
                <a:spcPct val="80000"/>
              </a:lnSpc>
            </a:pPr>
            <a:r>
              <a:rPr lang="en-US" altLang="tr-TR" sz="1800" dirty="0"/>
              <a:t>e.g., </a:t>
            </a:r>
            <a:r>
              <a:rPr lang="en-US" altLang="tr-TR" sz="1800" i="1" dirty="0"/>
              <a:t>S(Arad) = </a:t>
            </a:r>
            <a:r>
              <a:rPr lang="en-US" altLang="tr-TR" sz="1800" dirty="0"/>
              <a:t>{</a:t>
            </a:r>
            <a:r>
              <a:rPr lang="en-US" altLang="tr-TR" sz="1800" i="1" dirty="0"/>
              <a:t>&lt;Arad </a:t>
            </a:r>
            <a:r>
              <a:rPr lang="en-US" altLang="tr-TR" sz="1800" i="1" dirty="0">
                <a:sym typeface="Wingdings" panose="05000000000000000000" pitchFamily="2" charset="2"/>
              </a:rPr>
              <a:t> </a:t>
            </a:r>
            <a:r>
              <a:rPr lang="en-US" altLang="tr-TR" sz="1800" i="1" dirty="0" err="1"/>
              <a:t>Zerind</a:t>
            </a:r>
            <a:r>
              <a:rPr lang="en-US" altLang="tr-TR" sz="1800" i="1" dirty="0"/>
              <a:t>, </a:t>
            </a:r>
            <a:r>
              <a:rPr lang="en-US" altLang="tr-TR" sz="1800" i="1" dirty="0" err="1"/>
              <a:t>Zerind</a:t>
            </a:r>
            <a:r>
              <a:rPr lang="en-US" altLang="tr-TR" sz="1800" i="1" dirty="0"/>
              <a:t>&gt;, … </a:t>
            </a:r>
            <a:r>
              <a:rPr lang="en-US" altLang="tr-TR" sz="1800" dirty="0"/>
              <a:t>}
</a:t>
            </a:r>
          </a:p>
          <a:p>
            <a:pPr marL="381000" indent="-381000">
              <a:lnSpc>
                <a:spcPct val="80000"/>
              </a:lnSpc>
              <a:buFontTx/>
              <a:buAutoNum type="arabicPeriod"/>
            </a:pPr>
            <a:r>
              <a:rPr lang="en-US" altLang="tr-TR" dirty="0">
                <a:solidFill>
                  <a:srgbClr val="FF0000"/>
                </a:solidFill>
              </a:rPr>
              <a:t>goal test</a:t>
            </a:r>
            <a:r>
              <a:rPr lang="en-US" altLang="tr-TR" dirty="0"/>
              <a:t>, can be</a:t>
            </a:r>
          </a:p>
          <a:p>
            <a:pPr marL="800100" lvl="1" indent="-342900">
              <a:lnSpc>
                <a:spcPct val="80000"/>
              </a:lnSpc>
            </a:pPr>
            <a:r>
              <a:rPr lang="en-US" altLang="tr-TR" sz="1800" dirty="0">
                <a:solidFill>
                  <a:srgbClr val="FF0000"/>
                </a:solidFill>
              </a:rPr>
              <a:t>explicit</a:t>
            </a:r>
            <a:r>
              <a:rPr lang="en-US" altLang="tr-TR" sz="1800" dirty="0"/>
              <a:t>, e.g., </a:t>
            </a:r>
            <a:r>
              <a:rPr lang="en-US" altLang="tr-TR" sz="1800" i="1" dirty="0"/>
              <a:t>x </a:t>
            </a:r>
            <a:r>
              <a:rPr lang="en-US" altLang="tr-TR" sz="1800" dirty="0"/>
              <a:t>= "at Bucharest"</a:t>
            </a:r>
          </a:p>
          <a:p>
            <a:pPr marL="800100" lvl="1" indent="-342900">
              <a:lnSpc>
                <a:spcPct val="80000"/>
              </a:lnSpc>
            </a:pPr>
            <a:r>
              <a:rPr lang="en-US" altLang="tr-TR" sz="1800" dirty="0">
                <a:solidFill>
                  <a:srgbClr val="FF0000"/>
                </a:solidFill>
              </a:rPr>
              <a:t>implicit</a:t>
            </a:r>
            <a:r>
              <a:rPr lang="en-US" altLang="tr-TR" sz="1800" dirty="0"/>
              <a:t>, e.g., </a:t>
            </a:r>
            <a:r>
              <a:rPr lang="en-US" altLang="tr-TR" sz="1800" i="1" dirty="0"/>
              <a:t>Checkmate(x)</a:t>
            </a:r>
            <a:r>
              <a:rPr lang="en-US" altLang="tr-TR" sz="1800" dirty="0"/>
              <a:t>
</a:t>
            </a:r>
          </a:p>
          <a:p>
            <a:pPr marL="381000" indent="-381000">
              <a:lnSpc>
                <a:spcPct val="80000"/>
              </a:lnSpc>
              <a:buFontTx/>
              <a:buAutoNum type="arabicPeriod"/>
            </a:pPr>
            <a:r>
              <a:rPr lang="en-US" altLang="tr-TR" dirty="0">
                <a:solidFill>
                  <a:srgbClr val="FF0000"/>
                </a:solidFill>
              </a:rPr>
              <a:t>path cost</a:t>
            </a:r>
            <a:r>
              <a:rPr lang="en-US" altLang="tr-TR" dirty="0"/>
              <a:t> (additive)</a:t>
            </a:r>
          </a:p>
          <a:p>
            <a:pPr marL="800100" lvl="1" indent="-342900">
              <a:lnSpc>
                <a:spcPct val="80000"/>
              </a:lnSpc>
            </a:pPr>
            <a:r>
              <a:rPr lang="en-US" altLang="tr-TR" sz="1800" dirty="0"/>
              <a:t>e.g., sum of distances, number of actions executed, etc.</a:t>
            </a:r>
          </a:p>
          <a:p>
            <a:pPr marL="800100" lvl="1" indent="-342900">
              <a:lnSpc>
                <a:spcPct val="80000"/>
              </a:lnSpc>
            </a:pPr>
            <a:r>
              <a:rPr lang="en-US" altLang="tr-TR" sz="1800" i="1" dirty="0"/>
              <a:t>c(</a:t>
            </a:r>
            <a:r>
              <a:rPr lang="en-US" altLang="tr-TR" sz="1800" i="1" dirty="0" err="1"/>
              <a:t>x,a,y</a:t>
            </a:r>
            <a:r>
              <a:rPr lang="en-US" altLang="tr-TR" sz="1800" i="1" dirty="0"/>
              <a:t>) </a:t>
            </a:r>
            <a:r>
              <a:rPr lang="en-US" altLang="tr-TR" sz="1800" dirty="0"/>
              <a:t>is the </a:t>
            </a:r>
            <a:r>
              <a:rPr lang="en-US" altLang="tr-TR" sz="1800" dirty="0">
                <a:solidFill>
                  <a:schemeClr val="accent2"/>
                </a:solidFill>
              </a:rPr>
              <a:t>step cost</a:t>
            </a:r>
            <a:r>
              <a:rPr lang="en-US" altLang="tr-TR" sz="1800" dirty="0"/>
              <a:t>, assumed to be </a:t>
            </a:r>
            <a:r>
              <a:rPr lang="en-US" altLang="tr-TR" sz="1800" dirty="0">
                <a:cs typeface="Arial" panose="020B0604020202020204" pitchFamily="34" charset="0"/>
              </a:rPr>
              <a:t>≥ </a:t>
            </a:r>
            <a:r>
              <a:rPr lang="en-US" altLang="tr-TR" sz="1800" dirty="0"/>
              <a:t>0
</a:t>
            </a:r>
            <a:endParaRPr lang="en-US" altLang="tr-TR" sz="2000" dirty="0"/>
          </a:p>
          <a:p>
            <a:pPr marL="381000" indent="-381000">
              <a:lnSpc>
                <a:spcPct val="80000"/>
              </a:lnSpc>
            </a:pPr>
            <a:r>
              <a:rPr lang="en-US" altLang="tr-TR" dirty="0"/>
              <a:t>A </a:t>
            </a:r>
            <a:r>
              <a:rPr lang="en-US" altLang="tr-TR" dirty="0">
                <a:solidFill>
                  <a:srgbClr val="FF0000"/>
                </a:solidFill>
              </a:rPr>
              <a:t>solution</a:t>
            </a:r>
            <a:r>
              <a:rPr lang="en-US" altLang="tr-TR" dirty="0"/>
              <a:t> is a sequence of actions leading from the initial state to a goal state
</a:t>
            </a:r>
          </a:p>
        </p:txBody>
      </p:sp>
    </p:spTree>
    <p:extLst>
      <p:ext uri="{BB962C8B-B14F-4D97-AF65-F5344CB8AC3E}">
        <p14:creationId xmlns:p14="http://schemas.microsoft.com/office/powerpoint/2010/main" val="3486056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Search</a:t>
            </a:r>
            <a:r>
              <a:rPr lang="tr-TR" altLang="ko-KR" dirty="0"/>
              <a:t> Problem</a:t>
            </a:r>
            <a:endParaRPr lang="ko-KR" altLang="en-US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F670C398-D936-6620-4601-3DFAFE65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6" y="1413570"/>
            <a:ext cx="10971372" cy="48245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tr-TR" altLang="en-US" sz="2800" i="0" dirty="0">
              <a:latin typeface="Times-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 sz="3200" dirty="0"/>
          </a:p>
        </p:txBody>
      </p:sp>
      <p:pic>
        <p:nvPicPr>
          <p:cNvPr id="3" name="Picture 4" descr="vacuum2-paths">
            <a:extLst>
              <a:ext uri="{FF2B5EF4-FFF2-40B4-BE49-F238E27FC236}">
                <a16:creationId xmlns:a16="http://schemas.microsoft.com/office/drawing/2014/main" id="{DBD64382-6FCE-8891-1CA4-C92598598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862" y="1557586"/>
            <a:ext cx="57054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78A3CF6D-A54E-DEE5-D71B-6307084F4752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1524000"/>
            <a:ext cx="8650288" cy="4608513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Wingdings" charset="0"/>
              <a:buChar char="n"/>
              <a:defRPr/>
            </a:pPr>
            <a:endParaRPr lang="en-US" sz="3600" dirty="0">
              <a:ea typeface="+mn-ea"/>
            </a:endParaRPr>
          </a:p>
          <a:p>
            <a:pPr>
              <a:lnSpc>
                <a:spcPct val="80000"/>
              </a:lnSpc>
              <a:buFont typeface="Wingdings" charset="0"/>
              <a:buChar char="n"/>
              <a:defRPr/>
            </a:pPr>
            <a:endParaRPr lang="en-US" sz="3600" dirty="0">
              <a:ea typeface="+mn-ea"/>
            </a:endParaRPr>
          </a:p>
          <a:p>
            <a:pPr lvl="1">
              <a:lnSpc>
                <a:spcPct val="80000"/>
              </a:lnSpc>
              <a:buFont typeface="Wingdings" charset="0"/>
              <a:buChar char="n"/>
              <a:defRPr/>
            </a:pPr>
            <a:endParaRPr lang="en-US" sz="3200" dirty="0">
              <a:ea typeface="+mn-ea"/>
            </a:endParaRPr>
          </a:p>
          <a:p>
            <a:pPr lvl="1">
              <a:lnSpc>
                <a:spcPct val="80000"/>
              </a:lnSpc>
              <a:buFont typeface="Wingdings" charset="0"/>
              <a:buChar char="n"/>
              <a:defRPr/>
            </a:pPr>
            <a:endParaRPr lang="en-US" sz="3200" dirty="0">
              <a:ea typeface="+mn-ea"/>
            </a:endParaRPr>
          </a:p>
          <a:p>
            <a:pPr>
              <a:lnSpc>
                <a:spcPct val="80000"/>
              </a:lnSpc>
              <a:buFont typeface="Wingdings" charset="0"/>
              <a:buChar char="n"/>
              <a:defRPr/>
            </a:pPr>
            <a:endParaRPr lang="en-US" sz="3600" dirty="0">
              <a:ea typeface="+mn-ea"/>
            </a:endParaRPr>
          </a:p>
          <a:p>
            <a:pPr>
              <a:lnSpc>
                <a:spcPct val="80000"/>
              </a:lnSpc>
              <a:buFont typeface="Wingdings" charset="0"/>
              <a:buChar char="n"/>
              <a:defRPr/>
            </a:pPr>
            <a:r>
              <a:rPr lang="en-US" sz="2800" u="sng" dirty="0">
                <a:solidFill>
                  <a:srgbClr val="CC0099"/>
                </a:solidFill>
                <a:ea typeface="+mn-ea"/>
              </a:rPr>
              <a:t>states?</a:t>
            </a:r>
          </a:p>
          <a:p>
            <a:pPr>
              <a:lnSpc>
                <a:spcPct val="80000"/>
              </a:lnSpc>
              <a:buFont typeface="Wingdings" charset="0"/>
              <a:buChar char="n"/>
              <a:defRPr/>
            </a:pPr>
            <a:r>
              <a:rPr lang="en-US" sz="2800" u="sng" dirty="0">
                <a:solidFill>
                  <a:srgbClr val="CC0099"/>
                </a:solidFill>
                <a:ea typeface="+mn-ea"/>
              </a:rPr>
              <a:t>actions?</a:t>
            </a:r>
          </a:p>
          <a:p>
            <a:pPr>
              <a:lnSpc>
                <a:spcPct val="80000"/>
              </a:lnSpc>
              <a:buFont typeface="Wingdings" charset="0"/>
              <a:buChar char="n"/>
              <a:defRPr/>
            </a:pPr>
            <a:r>
              <a:rPr lang="en-US" sz="2800" u="sng" dirty="0">
                <a:solidFill>
                  <a:srgbClr val="CC0099"/>
                </a:solidFill>
                <a:ea typeface="+mn-ea"/>
              </a:rPr>
              <a:t>goal test?</a:t>
            </a:r>
          </a:p>
          <a:p>
            <a:pPr>
              <a:lnSpc>
                <a:spcPct val="80000"/>
              </a:lnSpc>
              <a:buFont typeface="Wingdings" charset="0"/>
              <a:buChar char="n"/>
              <a:defRPr/>
            </a:pPr>
            <a:r>
              <a:rPr lang="en-US" sz="2800" u="sng" dirty="0">
                <a:solidFill>
                  <a:srgbClr val="CC0099"/>
                </a:solidFill>
                <a:ea typeface="+mn-ea"/>
              </a:rPr>
              <a:t>path cost?</a:t>
            </a:r>
          </a:p>
        </p:txBody>
      </p:sp>
    </p:spTree>
    <p:extLst>
      <p:ext uri="{BB962C8B-B14F-4D97-AF65-F5344CB8AC3E}">
        <p14:creationId xmlns:p14="http://schemas.microsoft.com/office/powerpoint/2010/main" val="2432841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Search</a:t>
            </a:r>
            <a:r>
              <a:rPr lang="tr-TR" altLang="ko-KR" dirty="0"/>
              <a:t> Problem</a:t>
            </a:r>
            <a:endParaRPr lang="ko-KR" altLang="en-US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F670C398-D936-6620-4601-3DFAFE65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6" y="1413570"/>
            <a:ext cx="10971372" cy="48245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tr-TR" altLang="en-US" sz="2800" i="0" dirty="0">
              <a:latin typeface="Times-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 sz="3200" dirty="0"/>
          </a:p>
        </p:txBody>
      </p:sp>
      <p:pic>
        <p:nvPicPr>
          <p:cNvPr id="3" name="Picture 4" descr="vacuum2-paths">
            <a:extLst>
              <a:ext uri="{FF2B5EF4-FFF2-40B4-BE49-F238E27FC236}">
                <a16:creationId xmlns:a16="http://schemas.microsoft.com/office/drawing/2014/main" id="{DBD64382-6FCE-8891-1CA4-C92598598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862" y="1557586"/>
            <a:ext cx="57054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4A1162-156B-4711-F5C4-56954DB0A015}"/>
              </a:ext>
            </a:extLst>
          </p:cNvPr>
          <p:cNvSpPr txBox="1">
            <a:spLocks noChangeArrowheads="1"/>
          </p:cNvSpPr>
          <p:nvPr/>
        </p:nvSpPr>
        <p:spPr>
          <a:xfrm>
            <a:off x="457199" y="1413570"/>
            <a:ext cx="11038607" cy="4788793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charset="0"/>
              <a:buChar char="n"/>
              <a:defRPr/>
            </a:pPr>
            <a:endParaRPr lang="en-US" dirty="0">
              <a:ea typeface="+mn-ea"/>
            </a:endParaRPr>
          </a:p>
          <a:p>
            <a:pPr>
              <a:lnSpc>
                <a:spcPct val="90000"/>
              </a:lnSpc>
              <a:buFont typeface="Wingdings" charset="0"/>
              <a:buChar char="n"/>
              <a:defRPr/>
            </a:pPr>
            <a:endParaRPr lang="en-US" dirty="0">
              <a:ea typeface="+mn-ea"/>
            </a:endParaRPr>
          </a:p>
          <a:p>
            <a:pPr lvl="1">
              <a:lnSpc>
                <a:spcPct val="90000"/>
              </a:lnSpc>
              <a:buFont typeface="Wingdings" charset="0"/>
              <a:buChar char="n"/>
              <a:defRPr/>
            </a:pPr>
            <a:endParaRPr lang="en-US" dirty="0">
              <a:ea typeface="+mn-ea"/>
            </a:endParaRPr>
          </a:p>
          <a:p>
            <a:pPr lvl="1">
              <a:lnSpc>
                <a:spcPct val="90000"/>
              </a:lnSpc>
              <a:buFont typeface="Wingdings" charset="0"/>
              <a:buChar char="n"/>
              <a:defRPr/>
            </a:pPr>
            <a:endParaRPr lang="en-US" dirty="0">
              <a:ea typeface="+mn-ea"/>
            </a:endParaRPr>
          </a:p>
          <a:p>
            <a:pPr>
              <a:lnSpc>
                <a:spcPct val="90000"/>
              </a:lnSpc>
              <a:buFont typeface="Wingdings" charset="0"/>
              <a:buChar char="n"/>
              <a:defRPr/>
            </a:pPr>
            <a:endParaRPr lang="tr-TR" dirty="0">
              <a:ea typeface="+mn-ea"/>
            </a:endParaRPr>
          </a:p>
          <a:p>
            <a:pPr>
              <a:lnSpc>
                <a:spcPct val="90000"/>
              </a:lnSpc>
              <a:buFont typeface="Wingdings" charset="0"/>
              <a:buChar char="n"/>
              <a:defRPr/>
            </a:pPr>
            <a:endParaRPr lang="tr-TR" dirty="0">
              <a:ea typeface="+mn-ea"/>
            </a:endParaRPr>
          </a:p>
          <a:p>
            <a:pPr>
              <a:lnSpc>
                <a:spcPct val="90000"/>
              </a:lnSpc>
              <a:buFont typeface="Wingdings" charset="0"/>
              <a:buChar char="n"/>
              <a:defRPr/>
            </a:pPr>
            <a:endParaRPr lang="tr-TR" dirty="0">
              <a:ea typeface="+mn-ea"/>
            </a:endParaRPr>
          </a:p>
          <a:p>
            <a:pPr>
              <a:lnSpc>
                <a:spcPct val="90000"/>
              </a:lnSpc>
              <a:buFont typeface="Wingdings" charset="0"/>
              <a:buChar char="n"/>
              <a:defRPr/>
            </a:pPr>
            <a:endParaRPr lang="en-US" dirty="0">
              <a:ea typeface="+mn-ea"/>
            </a:endParaRPr>
          </a:p>
          <a:p>
            <a:pPr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400" u="sng" dirty="0">
                <a:solidFill>
                  <a:srgbClr val="CC0099"/>
                </a:solidFill>
                <a:ea typeface="+mn-ea"/>
              </a:rPr>
              <a:t>states?</a:t>
            </a:r>
            <a:r>
              <a:rPr lang="en-US" sz="2400" dirty="0">
                <a:solidFill>
                  <a:srgbClr val="CC0099"/>
                </a:solidFill>
                <a:ea typeface="+mn-ea"/>
              </a:rPr>
              <a:t> </a:t>
            </a:r>
            <a:r>
              <a:rPr lang="en-US" sz="2400" dirty="0">
                <a:ea typeface="+mn-ea"/>
              </a:rPr>
              <a:t>integer dirt and robot location</a:t>
            </a:r>
            <a:r>
              <a:rPr lang="en-US" dirty="0">
                <a:ea typeface="+mn-ea"/>
              </a:rPr>
              <a:t> </a:t>
            </a:r>
            <a:endParaRPr lang="en-US" sz="2400" u="sng" dirty="0">
              <a:solidFill>
                <a:srgbClr val="CC0099"/>
              </a:solidFill>
              <a:ea typeface="+mn-ea"/>
            </a:endParaRPr>
          </a:p>
          <a:p>
            <a:pPr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400" u="sng" dirty="0">
                <a:solidFill>
                  <a:srgbClr val="CC0099"/>
                </a:solidFill>
                <a:ea typeface="+mn-ea"/>
              </a:rPr>
              <a:t>actions?</a:t>
            </a:r>
            <a:r>
              <a:rPr lang="en-US" sz="2400" dirty="0">
                <a:solidFill>
                  <a:srgbClr val="CC0099"/>
                </a:solidFill>
                <a:ea typeface="+mn-ea"/>
              </a:rPr>
              <a:t> </a:t>
            </a:r>
            <a:r>
              <a:rPr lang="en-US" sz="2400" dirty="0">
                <a:ea typeface="+mn-ea"/>
              </a:rPr>
              <a:t>Left, Right, Suck</a:t>
            </a:r>
            <a:endParaRPr lang="en-US" sz="1800" u="sng" dirty="0">
              <a:solidFill>
                <a:srgbClr val="CC0099"/>
              </a:solidFill>
              <a:ea typeface="+mn-ea"/>
            </a:endParaRPr>
          </a:p>
          <a:p>
            <a:pPr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400" u="sng" dirty="0">
                <a:solidFill>
                  <a:srgbClr val="CC0099"/>
                </a:solidFill>
                <a:ea typeface="+mn-ea"/>
              </a:rPr>
              <a:t>goal test?</a:t>
            </a:r>
            <a:r>
              <a:rPr lang="en-US" sz="2400" dirty="0">
                <a:solidFill>
                  <a:srgbClr val="CC0099"/>
                </a:solidFill>
                <a:ea typeface="+mn-ea"/>
              </a:rPr>
              <a:t> </a:t>
            </a:r>
            <a:r>
              <a:rPr lang="en-US" sz="2400" dirty="0">
                <a:ea typeface="+mn-ea"/>
              </a:rPr>
              <a:t>no dirt at all locations</a:t>
            </a:r>
            <a:endParaRPr lang="en-US" sz="1800" u="sng" dirty="0">
              <a:solidFill>
                <a:srgbClr val="CC0099"/>
              </a:solidFill>
              <a:ea typeface="+mn-ea"/>
            </a:endParaRPr>
          </a:p>
          <a:p>
            <a:pPr>
              <a:lnSpc>
                <a:spcPct val="90000"/>
              </a:lnSpc>
              <a:buFont typeface="Wingdings" charset="0"/>
              <a:buChar char="n"/>
              <a:defRPr/>
            </a:pPr>
            <a:r>
              <a:rPr lang="en-US" sz="2400" u="sng" dirty="0">
                <a:solidFill>
                  <a:srgbClr val="CC0099"/>
                </a:solidFill>
                <a:ea typeface="+mn-ea"/>
              </a:rPr>
              <a:t>path cost?</a:t>
            </a:r>
            <a:r>
              <a:rPr lang="en-US" sz="2400" dirty="0">
                <a:solidFill>
                  <a:srgbClr val="CC0099"/>
                </a:solidFill>
                <a:ea typeface="+mn-ea"/>
              </a:rPr>
              <a:t> </a:t>
            </a:r>
            <a:r>
              <a:rPr lang="en-US" sz="2400" dirty="0">
                <a:ea typeface="+mn-ea"/>
              </a:rPr>
              <a:t>1 per action</a:t>
            </a:r>
          </a:p>
        </p:txBody>
      </p:sp>
    </p:spTree>
    <p:extLst>
      <p:ext uri="{BB962C8B-B14F-4D97-AF65-F5344CB8AC3E}">
        <p14:creationId xmlns:p14="http://schemas.microsoft.com/office/powerpoint/2010/main" val="266154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Formulating</a:t>
            </a:r>
            <a:r>
              <a:rPr lang="tr-TR" altLang="ko-KR" dirty="0"/>
              <a:t> </a:t>
            </a:r>
            <a:r>
              <a:rPr lang="tr-TR" altLang="ko-KR" dirty="0" err="1"/>
              <a:t>problems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434BB5F8-F25E-02DC-0047-4B827CE2EC91}"/>
                  </a:ext>
                </a:extLst>
              </p:cNvPr>
              <p:cNvSpPr txBox="1"/>
              <p:nvPr/>
            </p:nvSpPr>
            <p:spPr>
              <a:xfrm>
                <a:off x="190550" y="1557586"/>
                <a:ext cx="9042284" cy="3847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2400" b="1" i="0" u="none" strike="noStrike" baseline="0" dirty="0">
                    <a:latin typeface="+mj-lt"/>
                  </a:rPr>
                  <a:t>States:</a:t>
                </a:r>
                <a:r>
                  <a:rPr lang="en-US" dirty="0">
                    <a:latin typeface="+mj-lt"/>
                  </a:rPr>
                  <a:t>The state is determined by both the agent location and the dirt locations. The</a:t>
                </a:r>
              </a:p>
              <a:p>
                <a:r>
                  <a:rPr lang="en-US" dirty="0">
                    <a:latin typeface="+mj-lt"/>
                  </a:rPr>
                  <a:t>agent is in one of two locations, each of which might or might not contain dirt</a:t>
                </a:r>
                <a:r>
                  <a:rPr lang="tr-TR" dirty="0">
                    <a:latin typeface="+mj-lt"/>
                  </a:rPr>
                  <a:t>.</a:t>
                </a:r>
              </a:p>
              <a:p>
                <a:r>
                  <a:rPr lang="en-US" dirty="0">
                    <a:latin typeface="+mj-lt"/>
                  </a:rPr>
                  <a:t>A larger environment with n locations has</a:t>
                </a:r>
                <a:r>
                  <a:rPr lang="tr-TR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tr-TR" dirty="0" err="1">
                    <a:latin typeface="+mj-lt"/>
                  </a:rPr>
                  <a:t>states</a:t>
                </a:r>
                <a:r>
                  <a:rPr lang="tr-TR" dirty="0">
                    <a:latin typeface="+mj-lt"/>
                  </a:rPr>
                  <a:t>.</a:t>
                </a:r>
                <a:endParaRPr lang="tr-TR" sz="2400" b="1" i="0" u="none" strike="noStrike" baseline="0" dirty="0">
                  <a:latin typeface="+mj-lt"/>
                </a:endParaRPr>
              </a:p>
              <a:p>
                <a:r>
                  <a:rPr lang="tr-TR" sz="2400" b="1" i="0" u="none" strike="noStrike" baseline="0" dirty="0" err="1">
                    <a:latin typeface="+mj-lt"/>
                  </a:rPr>
                  <a:t>Initial</a:t>
                </a:r>
                <a:r>
                  <a:rPr lang="tr-TR" sz="2400" b="1" i="0" u="none" strike="noStrike" baseline="0" dirty="0">
                    <a:latin typeface="+mj-lt"/>
                  </a:rPr>
                  <a:t> </a:t>
                </a:r>
                <a:r>
                  <a:rPr lang="tr-TR" sz="2400" b="1" i="0" u="none" strike="noStrike" baseline="0" dirty="0" err="1">
                    <a:latin typeface="+mj-lt"/>
                  </a:rPr>
                  <a:t>state</a:t>
                </a:r>
                <a:r>
                  <a:rPr lang="tr-TR" sz="2400" b="1" i="0" u="none" strike="noStrike" baseline="0" dirty="0">
                    <a:latin typeface="+mj-lt"/>
                  </a:rPr>
                  <a:t>: </a:t>
                </a:r>
                <a:r>
                  <a:rPr lang="en-US" dirty="0">
                    <a:latin typeface="+mj-lt"/>
                  </a:rPr>
                  <a:t>Any state can be designated as the initial state</a:t>
                </a:r>
                <a:r>
                  <a:rPr lang="tr-TR" dirty="0">
                    <a:latin typeface="+mj-lt"/>
                  </a:rPr>
                  <a:t>.</a:t>
                </a:r>
                <a:endParaRPr lang="tr-TR" sz="2400" b="1" dirty="0">
                  <a:latin typeface="+mj-lt"/>
                </a:endParaRPr>
              </a:p>
              <a:p>
                <a:r>
                  <a:rPr lang="tr-TR" sz="2400" b="1" i="0" u="none" strike="noStrike" baseline="0" dirty="0" err="1">
                    <a:latin typeface="+mj-lt"/>
                  </a:rPr>
                  <a:t>Actions</a:t>
                </a:r>
                <a:r>
                  <a:rPr lang="tr-TR" sz="2400" b="1" i="0" u="none" strike="noStrike" baseline="0" dirty="0">
                    <a:latin typeface="+mj-lt"/>
                  </a:rPr>
                  <a:t>: </a:t>
                </a:r>
                <a:r>
                  <a:rPr lang="en-US" dirty="0">
                    <a:latin typeface="+mj-lt"/>
                  </a:rPr>
                  <a:t>In this simple environment, each state has just three actions: </a:t>
                </a:r>
                <a:r>
                  <a:rPr lang="en-US" i="1" dirty="0">
                    <a:latin typeface="+mj-lt"/>
                  </a:rPr>
                  <a:t>Left</a:t>
                </a:r>
                <a:r>
                  <a:rPr lang="en-US" dirty="0">
                    <a:latin typeface="+mj-lt"/>
                  </a:rPr>
                  <a:t>, </a:t>
                </a:r>
                <a:r>
                  <a:rPr lang="en-US" i="1" dirty="0">
                    <a:latin typeface="+mj-lt"/>
                  </a:rPr>
                  <a:t>Right</a:t>
                </a:r>
                <a:r>
                  <a:rPr lang="en-US" dirty="0">
                    <a:latin typeface="+mj-lt"/>
                  </a:rPr>
                  <a:t>, and</a:t>
                </a:r>
                <a:r>
                  <a:rPr lang="tr-TR" dirty="0">
                    <a:latin typeface="+mj-lt"/>
                  </a:rPr>
                  <a:t> </a:t>
                </a:r>
                <a:r>
                  <a:rPr lang="en-US" i="1" dirty="0">
                    <a:latin typeface="+mj-lt"/>
                  </a:rPr>
                  <a:t>Suck</a:t>
                </a:r>
                <a:r>
                  <a:rPr lang="en-US" dirty="0">
                    <a:latin typeface="+mj-lt"/>
                  </a:rPr>
                  <a:t>. Larger environments might also include </a:t>
                </a:r>
                <a:r>
                  <a:rPr lang="en-US" i="1" dirty="0">
                    <a:latin typeface="+mj-lt"/>
                  </a:rPr>
                  <a:t>Up </a:t>
                </a:r>
                <a:r>
                  <a:rPr lang="en-US" dirty="0">
                    <a:latin typeface="+mj-lt"/>
                  </a:rPr>
                  <a:t>and </a:t>
                </a:r>
                <a:r>
                  <a:rPr lang="en-US" i="1" dirty="0">
                    <a:latin typeface="+mj-lt"/>
                  </a:rPr>
                  <a:t>Down</a:t>
                </a:r>
                <a:r>
                  <a:rPr lang="tr-TR" i="1" dirty="0">
                    <a:latin typeface="+mj-lt"/>
                  </a:rPr>
                  <a:t>.</a:t>
                </a:r>
                <a:endParaRPr lang="tr-TR" sz="2400" dirty="0">
                  <a:latin typeface="+mj-lt"/>
                </a:endParaRPr>
              </a:p>
              <a:p>
                <a:r>
                  <a:rPr lang="tr-TR" sz="2400" b="1" i="0" u="none" strike="noStrike" baseline="0" dirty="0" err="1">
                    <a:latin typeface="+mj-lt"/>
                  </a:rPr>
                  <a:t>Transition</a:t>
                </a:r>
                <a:r>
                  <a:rPr lang="tr-TR" sz="2400" b="1" i="0" u="none" strike="noStrike" baseline="0" dirty="0">
                    <a:latin typeface="+mj-lt"/>
                  </a:rPr>
                  <a:t> model: </a:t>
                </a:r>
                <a:r>
                  <a:rPr lang="en-US" dirty="0">
                    <a:latin typeface="+mj-lt"/>
                  </a:rPr>
                  <a:t>The actions have their expected effects, except that moving </a:t>
                </a:r>
                <a:r>
                  <a:rPr lang="en-US" i="1" dirty="0">
                    <a:latin typeface="+mj-lt"/>
                  </a:rPr>
                  <a:t>Left </a:t>
                </a:r>
                <a:r>
                  <a:rPr lang="en-US" dirty="0">
                    <a:latin typeface="+mj-lt"/>
                  </a:rPr>
                  <a:t>in</a:t>
                </a:r>
                <a:r>
                  <a:rPr lang="tr-TR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the leftmost square, moving </a:t>
                </a:r>
                <a:r>
                  <a:rPr lang="en-US" i="1" dirty="0">
                    <a:latin typeface="+mj-lt"/>
                  </a:rPr>
                  <a:t>Right </a:t>
                </a:r>
                <a:r>
                  <a:rPr lang="en-US" dirty="0">
                    <a:latin typeface="+mj-lt"/>
                  </a:rPr>
                  <a:t>in the rightmost square, and </a:t>
                </a:r>
                <a:r>
                  <a:rPr lang="en-US" i="1" dirty="0">
                    <a:latin typeface="+mj-lt"/>
                  </a:rPr>
                  <a:t>Suck</a:t>
                </a:r>
                <a:r>
                  <a:rPr lang="en-US" dirty="0">
                    <a:latin typeface="+mj-lt"/>
                  </a:rPr>
                  <a:t>ing in a clean </a:t>
                </a:r>
                <a:r>
                  <a:rPr lang="tr-TR" dirty="0">
                    <a:latin typeface="+mj-lt"/>
                  </a:rPr>
                  <a:t>    </a:t>
                </a:r>
                <a:r>
                  <a:rPr lang="en-US" dirty="0">
                    <a:latin typeface="+mj-lt"/>
                  </a:rPr>
                  <a:t>square</a:t>
                </a:r>
                <a:r>
                  <a:rPr lang="tr-TR" dirty="0">
                    <a:latin typeface="+mj-lt"/>
                  </a:rPr>
                  <a:t> </a:t>
                </a:r>
                <a:r>
                  <a:rPr lang="tr-TR" dirty="0" err="1">
                    <a:latin typeface="+mj-lt"/>
                  </a:rPr>
                  <a:t>have</a:t>
                </a:r>
                <a:r>
                  <a:rPr lang="tr-TR" dirty="0">
                    <a:latin typeface="+mj-lt"/>
                  </a:rPr>
                  <a:t> </a:t>
                </a:r>
                <a:r>
                  <a:rPr lang="tr-TR" dirty="0" err="1">
                    <a:latin typeface="+mj-lt"/>
                  </a:rPr>
                  <a:t>no</a:t>
                </a:r>
                <a:r>
                  <a:rPr lang="tr-TR" dirty="0">
                    <a:latin typeface="+mj-lt"/>
                  </a:rPr>
                  <a:t> </a:t>
                </a:r>
                <a:r>
                  <a:rPr lang="tr-TR" dirty="0" err="1">
                    <a:latin typeface="+mj-lt"/>
                  </a:rPr>
                  <a:t>effect</a:t>
                </a:r>
                <a:r>
                  <a:rPr lang="tr-TR" dirty="0">
                    <a:latin typeface="+mj-lt"/>
                  </a:rPr>
                  <a:t>.</a:t>
                </a:r>
                <a:endParaRPr lang="tr-TR" sz="2400" b="1" i="0" u="none" strike="noStrike" baseline="0" dirty="0">
                  <a:latin typeface="+mj-lt"/>
                </a:endParaRPr>
              </a:p>
              <a:p>
                <a:r>
                  <a:rPr lang="tr-TR" sz="2400" b="1" i="0" u="none" strike="noStrike" baseline="0" dirty="0" err="1">
                    <a:latin typeface="+mj-lt"/>
                  </a:rPr>
                  <a:t>Goal</a:t>
                </a:r>
                <a:r>
                  <a:rPr lang="tr-TR" sz="2400" b="1" i="0" u="none" strike="noStrike" baseline="0" dirty="0">
                    <a:latin typeface="+mj-lt"/>
                  </a:rPr>
                  <a:t> test: </a:t>
                </a:r>
                <a:r>
                  <a:rPr lang="en-US" dirty="0">
                    <a:latin typeface="+mj-lt"/>
                  </a:rPr>
                  <a:t>This checks whether all the squares are clean</a:t>
                </a:r>
                <a:r>
                  <a:rPr lang="tr-TR" dirty="0">
                    <a:latin typeface="+mj-lt"/>
                  </a:rPr>
                  <a:t>.</a:t>
                </a:r>
                <a:endParaRPr lang="tr-TR" sz="2400" b="1" dirty="0">
                  <a:latin typeface="+mj-lt"/>
                </a:endParaRPr>
              </a:p>
              <a:p>
                <a:r>
                  <a:rPr lang="tr-TR" sz="2400" b="1" i="0" u="none" strike="noStrike" baseline="0" dirty="0" err="1">
                    <a:latin typeface="+mj-lt"/>
                  </a:rPr>
                  <a:t>Path</a:t>
                </a:r>
                <a:r>
                  <a:rPr lang="tr-TR" sz="2400" b="1" i="0" u="none" strike="noStrike" baseline="0" dirty="0">
                    <a:latin typeface="+mj-lt"/>
                  </a:rPr>
                  <a:t> </a:t>
                </a:r>
                <a:r>
                  <a:rPr lang="tr-TR" sz="2400" b="1" i="0" u="none" strike="noStrike" baseline="0" dirty="0" err="1">
                    <a:latin typeface="+mj-lt"/>
                  </a:rPr>
                  <a:t>cost</a:t>
                </a:r>
                <a:r>
                  <a:rPr lang="tr-TR" sz="2400" b="1" i="0" u="none" strike="noStrike" baseline="0" dirty="0">
                    <a:latin typeface="+mj-lt"/>
                  </a:rPr>
                  <a:t>: </a:t>
                </a:r>
                <a:r>
                  <a:rPr lang="en-US" dirty="0">
                    <a:latin typeface="+mj-lt"/>
                  </a:rPr>
                  <a:t>Each step costs 1, so the path cost is the number of steps in the path</a:t>
                </a:r>
                <a:r>
                  <a:rPr lang="tr-TR" dirty="0">
                    <a:latin typeface="+mj-lt"/>
                  </a:rPr>
                  <a:t>.</a:t>
                </a:r>
                <a:endParaRPr lang="tr-TR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434BB5F8-F25E-02DC-0047-4B827CE2E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50" y="1557586"/>
                <a:ext cx="9042284" cy="3847207"/>
              </a:xfrm>
              <a:prstGeom prst="rect">
                <a:avLst/>
              </a:prstGeom>
              <a:blipFill>
                <a:blip r:embed="rId3"/>
                <a:stretch>
                  <a:fillRect l="-1011" t="-1268" r="-472" b="-285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Resim 5">
            <a:extLst>
              <a:ext uri="{FF2B5EF4-FFF2-40B4-BE49-F238E27FC236}">
                <a16:creationId xmlns:a16="http://schemas.microsoft.com/office/drawing/2014/main" id="{9CD6B02C-DE04-273A-508F-4D9A7AA78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834" y="1287612"/>
            <a:ext cx="2641317" cy="14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1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14888</TotalTime>
  <Words>1689</Words>
  <Application>Microsoft Office PowerPoint</Application>
  <PresentationFormat>Özel</PresentationFormat>
  <Paragraphs>469</Paragraphs>
  <Slides>35</Slides>
  <Notes>23</Notes>
  <HiddenSlides>0</HiddenSlides>
  <MMClips>6</MMClips>
  <ScaleCrop>false</ScaleCrop>
  <HeadingPairs>
    <vt:vector size="6" baseType="variant">
      <vt:variant>
        <vt:lpstr>Kullanılan Yazı Tipleri</vt:lpstr>
      </vt:variant>
      <vt:variant>
        <vt:i4>12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35</vt:i4>
      </vt:variant>
    </vt:vector>
  </HeadingPairs>
  <TitlesOfParts>
    <vt:vector size="48" baseType="lpstr">
      <vt:lpstr>Times-Roman</vt:lpstr>
      <vt:lpstr>Calibri Light</vt:lpstr>
      <vt:lpstr>Verdana</vt:lpstr>
      <vt:lpstr>굴림체</vt:lpstr>
      <vt:lpstr>Cambria Math</vt:lpstr>
      <vt:lpstr>Noto Sans</vt:lpstr>
      <vt:lpstr>Malgun Gothic</vt:lpstr>
      <vt:lpstr>Arial</vt:lpstr>
      <vt:lpstr>Söhne</vt:lpstr>
      <vt:lpstr>erdana</vt:lpstr>
      <vt:lpstr>Wingdings</vt:lpstr>
      <vt:lpstr>Calibri</vt:lpstr>
      <vt:lpstr>Office 테마</vt:lpstr>
      <vt:lpstr>CENG401 MACHINE LEARNING  AND  ARTIFICIAL  INTELLIGENCE</vt:lpstr>
      <vt:lpstr>SOLVING PROBLEMS BY SEARCHING</vt:lpstr>
      <vt:lpstr>Search Problem</vt:lpstr>
      <vt:lpstr>Search Problem</vt:lpstr>
      <vt:lpstr>Search Problem</vt:lpstr>
      <vt:lpstr>Search Problem</vt:lpstr>
      <vt:lpstr>Search Problem</vt:lpstr>
      <vt:lpstr>Search Problem</vt:lpstr>
      <vt:lpstr>Formulating problems</vt:lpstr>
      <vt:lpstr>Search Problem</vt:lpstr>
      <vt:lpstr>What’s in a State Space?</vt:lpstr>
      <vt:lpstr>State Space Sizes?</vt:lpstr>
      <vt:lpstr>State Space Graphs</vt:lpstr>
      <vt:lpstr>State Space Graphs</vt:lpstr>
      <vt:lpstr>Search Trees</vt:lpstr>
      <vt:lpstr>Search Trees</vt:lpstr>
      <vt:lpstr>State Space Graphs vs. Search Trees</vt:lpstr>
      <vt:lpstr>Uninformed search strategies</vt:lpstr>
      <vt:lpstr>Depth-First Search</vt:lpstr>
      <vt:lpstr>Depth-First Search</vt:lpstr>
      <vt:lpstr>Breadth-First Search</vt:lpstr>
      <vt:lpstr>Breadth-First Search</vt:lpstr>
      <vt:lpstr>DFS vs BFS</vt:lpstr>
      <vt:lpstr>Quiz: DFS vs BFS</vt:lpstr>
      <vt:lpstr>Video of Demo Maze Water DFS/BFS (part 1)</vt:lpstr>
      <vt:lpstr>Video of Demo Maze Water DFS/BFS (part 2)</vt:lpstr>
      <vt:lpstr>Cost-Sensitive Search</vt:lpstr>
      <vt:lpstr>Uniform Cost Search</vt:lpstr>
      <vt:lpstr>Uniform Cost Search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Recap: Search</vt:lpstr>
      <vt:lpstr>End of the Week…  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muratsimsek003@gmail.com</cp:lastModifiedBy>
  <cp:revision>151</cp:revision>
  <dcterms:created xsi:type="dcterms:W3CDTF">2010-02-01T08:03:16Z</dcterms:created>
  <dcterms:modified xsi:type="dcterms:W3CDTF">2023-10-16T10:16:10Z</dcterms:modified>
  <cp:category>www.slidemembers.com</cp:category>
</cp:coreProperties>
</file>